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10" r:id="rId5"/>
  </p:sldMasterIdLst>
  <p:notesMasterIdLst>
    <p:notesMasterId r:id="rId43"/>
  </p:notesMasterIdLst>
  <p:sldIdLst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CA8F9-D048-4BDB-A2A9-474D58F984E9}" type="datetimeFigureOut">
              <a:rPr lang="en-SG" smtClean="0"/>
              <a:t>24/4/2017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52888-A19C-4547-878A-E008CEF008C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5612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fld id="{371C2DD1-D054-4D2C-B233-83E48FA35460}" type="slidenum">
              <a:rPr lang="en-US" altLang="zh-TW" b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zh-TW" b="0" dirty="0">
              <a:solidFill>
                <a:prstClr val="black"/>
              </a:solidFill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462923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6AE18445-38C2-41A3-A358-77E2E53FF1F5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31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000000"/>
                </a:solidFill>
              </a:rPr>
              <a:t>10 times the acceleration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A1D1BF8D-AD6A-CA4B-A547-1E293AC5A16E}" type="slidenum">
              <a:rPr kumimoji="1" lang="zh-TW" altLang="en-US" smtClean="0">
                <a:solidFill>
                  <a:prstClr val="black"/>
                </a:solidFill>
              </a:rPr>
              <a:pPr defTabSz="457200">
                <a:defRPr/>
              </a:pPr>
              <a:t>24</a:t>
            </a:fld>
            <a:endParaRPr kumimoji="1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920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fld id="{99786D70-9368-47FD-88B0-20820B857FC4}" type="slidenum">
              <a:rPr lang="en-US" altLang="zh-TW" b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zh-TW" b="0" dirty="0">
              <a:solidFill>
                <a:prstClr val="black"/>
              </a:solidFill>
            </a:endParaRPr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644078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fld id="{7FC5331C-29F5-4858-93E9-086ECC323720}" type="slidenum">
              <a:rPr lang="en-US" altLang="zh-TW" b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zh-TW" b="0" dirty="0">
              <a:solidFill>
                <a:prstClr val="black"/>
              </a:solidFill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1" tIns="45716" rIns="91431" bIns="45716"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032677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fld id="{E092E075-9169-4BDE-A4D8-C42A7840D0C9}" type="slidenum">
              <a:rPr lang="en-US" altLang="zh-TW" b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zh-TW" b="0" dirty="0">
              <a:solidFill>
                <a:prstClr val="black"/>
              </a:solidFill>
            </a:endParaRPr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1" tIns="45716" rIns="91431" bIns="45716"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739950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A1D1BF8D-AD6A-CA4B-A547-1E293AC5A16E}" type="slidenum">
              <a:rPr kumimoji="1" lang="zh-TW" altLang="en-US" smtClean="0">
                <a:solidFill>
                  <a:prstClr val="black"/>
                </a:solidFill>
              </a:rPr>
              <a:pPr defTabSz="457200">
                <a:defRPr/>
              </a:pPr>
              <a:t>30</a:t>
            </a:fld>
            <a:endParaRPr kumimoji="1"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1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19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0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53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295400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56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 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D000-B1EE-D641-AAB2-9E0EC8B6F2F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0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FBBB-829A-A14A-AA67-8BEB182C9230}" type="datetime1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4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A93B9-1863-FC47-8F22-01F6DB171B9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B2204-C359-2742-B4DC-5877A40FC93B}" type="datetime1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36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D0F70-2AC7-9C4B-A7CB-C8C2236271C1}" type="datetime1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66F1-63DE-F946-BB30-07F96DD16C58}" type="datetime1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9AE4-E9FF-BB40-A513-8E33697CE974}" type="datetime1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918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4285-DC16-C943-9C1A-057BF357DB17}" type="datetime1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5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73FD-AA0C-4C4B-A727-5C4472EB5751}" type="datetime1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7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FB6A-2302-1649-ACD8-949CBBF4E41D}" type="datetime1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EE5D-1D16-EC4C-ABC0-7B6006C5A36A}" type="datetime1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B25D9-5D00-1F48-B4AA-21062FC88FFB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4/24/2017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29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4/24/2017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09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4/24/2017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2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4/24/2017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02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4/24/2017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63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4/24/2017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2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99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4/24/2017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2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4/24/2017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16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4/24/2017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240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4/24/2017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26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4/24/2017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87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275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91"/>
            <a:ext cx="10363200" cy="1470025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00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221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4962528"/>
            <a:ext cx="10513484" cy="1362075"/>
          </a:xfrm>
        </p:spPr>
        <p:txBody>
          <a:bodyPr anchor="t"/>
          <a:lstStyle>
            <a:lvl1pPr algn="l">
              <a:defRPr sz="24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3462341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275" baseline="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90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76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275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275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254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76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352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35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4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082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35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1500" baseline="0">
                <a:solidFill>
                  <a:schemeClr val="tx1">
                    <a:lumMod val="6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3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44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148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07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295400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61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2277"/>
            <a:fld id="{6BDEE876-C9F9-4CD4-B97E-DEF4E63FB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2277"/>
              <a:t>4/24/2017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22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2277"/>
            <a:fld id="{CD0098F0-BB4E-43BF-AEA7-8D7E454A4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922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98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5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67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20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30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12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86A12-3411-1B45-A23B-3A8762F8715F}" type="datetime1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2017/4/24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B25D9-5D00-1F48-B4AA-21062FC88FFB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457200"/>
              <a:t>4/24/2017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3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3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3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strike="noStrike" spc="45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pPr/>
              <a:t>4/24/2017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cap="all" spc="45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3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179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2250" kern="1200" cap="all" spc="38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 spc="23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 spc="23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 spc="23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 spc="23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 spc="23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00000"/>
        </a:lnSpc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50036" tIns="25715" rIns="50036" bIns="2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50036" tIns="25715" rIns="50036" bIns="2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50036" tIns="25715" rIns="50036" bIns="2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3224"/>
            <a:fld id="{6BDEE876-C9F9-4CD4-B97E-DEF4E63FB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63224"/>
              <a:t>4/24/2017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50036" tIns="25715" rIns="50036" bIns="2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32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50036" tIns="25715" rIns="50036" bIns="2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3224"/>
            <a:fld id="{CD0098F0-BB4E-43BF-AEA7-8D7E454A4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632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3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66322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6054" indent="-166054" algn="l" defTabSz="66322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8161" indent="-166054" algn="l" defTabSz="6632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28920" indent="-166054" algn="l" defTabSz="6632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0192" indent="-166054" algn="l" defTabSz="6632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91933" indent="-166054" algn="l" defTabSz="6632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3699" indent="-166054" algn="l" defTabSz="6632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55265" indent="-166054" algn="l" defTabSz="6632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6635" indent="-166054" algn="l" defTabSz="6632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18160" indent="-166054" algn="l" defTabSz="6632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1232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63224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94718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26593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57841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89176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20706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2479" algn="l" defTabSz="6632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68.jpe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1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microsoft.com/office/2007/relationships/hdphoto" Target="../media/hdphoto1.wdp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72" y="288526"/>
            <a:ext cx="8977706" cy="4817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11"/>
          <p:cNvSpPr/>
          <p:nvPr/>
        </p:nvSpPr>
        <p:spPr>
          <a:xfrm>
            <a:off x="7746743" y="6288457"/>
            <a:ext cx="2459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標楷體" pitchFamily="18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 pitchFamily="18" charset="0"/>
              </a:rPr>
              <a:t>Johnny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 pitchFamily="18" charset="0"/>
              </a:rPr>
              <a:t>Huang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767277" y="5356329"/>
            <a:ext cx="792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18" charset="0"/>
              </a:rPr>
              <a:t>Business Expansion and Growth</a:t>
            </a:r>
          </a:p>
        </p:txBody>
      </p:sp>
    </p:spTree>
    <p:extLst>
      <p:ext uri="{BB962C8B-B14F-4D97-AF65-F5344CB8AC3E}">
        <p14:creationId xmlns:p14="http://schemas.microsoft.com/office/powerpoint/2010/main" val="371635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278386" cy="3465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87" y="1"/>
            <a:ext cx="4708572" cy="3458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89148"/>
            <a:ext cx="4278387" cy="3268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87" y="3562550"/>
            <a:ext cx="4708572" cy="3295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190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971"/>
            <a:ext cx="4532481" cy="364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68" y="1"/>
            <a:ext cx="4471333" cy="3656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927" y="3652208"/>
            <a:ext cx="4408378" cy="3283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23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3D4356-750F-43A5-86F1-332F9B8C8A9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64" y="3266980"/>
            <a:ext cx="6188719" cy="3874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27" y="623247"/>
            <a:ext cx="3209950" cy="3132911"/>
          </a:xfrm>
          <a:prstGeom prst="rect">
            <a:avLst/>
          </a:prstGeom>
        </p:spPr>
      </p:pic>
      <p:pic>
        <p:nvPicPr>
          <p:cNvPr id="33794" name="Picture 2" descr="C:\Users\JOHNNY\Desktop\Powerpoint動畫\stick_figure_flexing_1600_cl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80" y="764705"/>
            <a:ext cx="3795886" cy="506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711624" y="2664649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 pitchFamily="18" charset="0"/>
              </a:rPr>
              <a:t>LEADER</a:t>
            </a:r>
          </a:p>
        </p:txBody>
      </p:sp>
      <p:sp>
        <p:nvSpPr>
          <p:cNvPr id="9" name="矩形 8"/>
          <p:cNvSpPr/>
          <p:nvPr/>
        </p:nvSpPr>
        <p:spPr>
          <a:xfrm>
            <a:off x="6373680" y="1835304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LEADER</a:t>
            </a:r>
          </a:p>
        </p:txBody>
      </p:sp>
      <p:sp>
        <p:nvSpPr>
          <p:cNvPr id="10" name="矩形 9"/>
          <p:cNvSpPr/>
          <p:nvPr/>
        </p:nvSpPr>
        <p:spPr>
          <a:xfrm>
            <a:off x="7468851" y="146597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pitchFamily="18" charset="0"/>
              </a:rPr>
              <a:t>LEADER</a:t>
            </a:r>
          </a:p>
        </p:txBody>
      </p:sp>
      <p:sp>
        <p:nvSpPr>
          <p:cNvPr id="11" name="矩形 10"/>
          <p:cNvSpPr/>
          <p:nvPr/>
        </p:nvSpPr>
        <p:spPr>
          <a:xfrm>
            <a:off x="8488457" y="165063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pitchFamily="18" charset="0"/>
              </a:rPr>
              <a:t>LEADER</a:t>
            </a:r>
          </a:p>
        </p:txBody>
      </p:sp>
      <p:sp>
        <p:nvSpPr>
          <p:cNvPr id="14" name="矩形 13"/>
          <p:cNvSpPr/>
          <p:nvPr/>
        </p:nvSpPr>
        <p:spPr>
          <a:xfrm>
            <a:off x="5400432" y="456312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pitchFamily="18" charset="0"/>
              </a:rPr>
              <a:t>LEADER</a:t>
            </a:r>
          </a:p>
        </p:txBody>
      </p:sp>
      <p:sp>
        <p:nvSpPr>
          <p:cNvPr id="15" name="矩形 14"/>
          <p:cNvSpPr/>
          <p:nvPr/>
        </p:nvSpPr>
        <p:spPr>
          <a:xfrm>
            <a:off x="6127674" y="483471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pitchFamily="18" charset="0"/>
              </a:rPr>
              <a:t>LEADER</a:t>
            </a:r>
          </a:p>
        </p:txBody>
      </p:sp>
      <p:sp>
        <p:nvSpPr>
          <p:cNvPr id="16" name="矩形 15"/>
          <p:cNvSpPr/>
          <p:nvPr/>
        </p:nvSpPr>
        <p:spPr>
          <a:xfrm>
            <a:off x="6635942" y="448074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pitchFamily="18" charset="0"/>
              </a:rPr>
              <a:t>LEADER</a:t>
            </a:r>
          </a:p>
        </p:txBody>
      </p:sp>
      <p:sp>
        <p:nvSpPr>
          <p:cNvPr id="17" name="矩形 16"/>
          <p:cNvSpPr/>
          <p:nvPr/>
        </p:nvSpPr>
        <p:spPr>
          <a:xfrm>
            <a:off x="7336836" y="482150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pitchFamily="18" charset="0"/>
              </a:rPr>
              <a:t>LEADER</a:t>
            </a:r>
          </a:p>
        </p:txBody>
      </p:sp>
      <p:sp>
        <p:nvSpPr>
          <p:cNvPr id="18" name="矩形 17"/>
          <p:cNvSpPr/>
          <p:nvPr/>
        </p:nvSpPr>
        <p:spPr>
          <a:xfrm>
            <a:off x="8102431" y="454990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pitchFamily="18" charset="0"/>
              </a:rPr>
              <a:t>LEADER</a:t>
            </a:r>
          </a:p>
        </p:txBody>
      </p:sp>
      <p:sp>
        <p:nvSpPr>
          <p:cNvPr id="19" name="矩形 18"/>
          <p:cNvSpPr/>
          <p:nvPr/>
        </p:nvSpPr>
        <p:spPr>
          <a:xfrm>
            <a:off x="8622680" y="485114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pitchFamily="18" charset="0"/>
              </a:rPr>
              <a:t>LEADER</a:t>
            </a:r>
          </a:p>
        </p:txBody>
      </p:sp>
      <p:sp>
        <p:nvSpPr>
          <p:cNvPr id="20" name="矩形 19"/>
          <p:cNvSpPr/>
          <p:nvPr/>
        </p:nvSpPr>
        <p:spPr>
          <a:xfrm>
            <a:off x="9326567" y="450527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 pitchFamily="18" charset="0"/>
              </a:rPr>
              <a:t>LEADER</a:t>
            </a:r>
          </a:p>
        </p:txBody>
      </p:sp>
    </p:spTree>
    <p:extLst>
      <p:ext uri="{BB962C8B-B14F-4D97-AF65-F5344CB8AC3E}">
        <p14:creationId xmlns:p14="http://schemas.microsoft.com/office/powerpoint/2010/main" val="129517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960680" y="-70698"/>
            <a:ext cx="3447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1" lang="zh-TW" altLang="en-US" sz="2400" spc="38" dirty="0">
                <a:ln w="12700" cmpd="sng">
                  <a:solidFill>
                    <a:srgbClr val="DE9C3C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DE9C3C">
                    <a:tint val="1000"/>
                  </a:srgbClr>
                </a:solidFill>
                <a:effectLst>
                  <a:glow rad="53100">
                    <a:srgbClr val="DE9C3C">
                      <a:satMod val="180000"/>
                      <a:alpha val="30000"/>
                    </a:srgbClr>
                  </a:glow>
                </a:effectLst>
                <a:latin typeface="微軟正黑體" panose="020B0604030504040204" pitchFamily="34" charset="-120"/>
              </a:rPr>
              <a:t> </a:t>
            </a:r>
            <a:endParaRPr kumimoji="1" lang="en-US" altLang="zh-TW" sz="2400" spc="38" dirty="0">
              <a:ln w="12700" cmpd="sng">
                <a:solidFill>
                  <a:srgbClr val="DE9C3C">
                    <a:satMod val="120000"/>
                    <a:shade val="80000"/>
                  </a:srgbClr>
                </a:solidFill>
                <a:prstDash val="solid"/>
              </a:ln>
              <a:solidFill>
                <a:srgbClr val="DE9C3C">
                  <a:tint val="1000"/>
                </a:srgbClr>
              </a:solidFill>
              <a:effectLst>
                <a:glow rad="53100">
                  <a:srgbClr val="DE9C3C">
                    <a:satMod val="180000"/>
                    <a:alpha val="30000"/>
                  </a:srgbClr>
                </a:glow>
              </a:effectLst>
              <a:latin typeface="微軟正黑體" panose="020B0604030504040204" pitchFamily="34" charset="-120"/>
            </a:endParaRPr>
          </a:p>
          <a:p>
            <a:pPr algn="ctr">
              <a:defRPr/>
            </a:pPr>
            <a:r>
              <a:rPr kumimoji="1" lang="zh-TW" altLang="en-US" sz="2400" spc="38" dirty="0">
                <a:ln w="12700" cmpd="sng">
                  <a:solidFill>
                    <a:srgbClr val="DE9C3C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DE9C3C">
                    <a:tint val="1000"/>
                  </a:srgbClr>
                </a:solidFill>
                <a:effectLst>
                  <a:glow rad="53100">
                    <a:srgbClr val="DE9C3C">
                      <a:satMod val="180000"/>
                      <a:alpha val="30000"/>
                    </a:srgbClr>
                  </a:glow>
                </a:effectLst>
                <a:latin typeface="微軟正黑體" panose="020B0604030504040204" pitchFamily="34" charset="-120"/>
              </a:rPr>
              <a:t> </a:t>
            </a:r>
            <a:r>
              <a:rPr kumimoji="1" lang="en-US" altLang="zh-TW" sz="2400" spc="38" dirty="0">
                <a:ln w="12700" cmpd="sng">
                  <a:solidFill>
                    <a:srgbClr val="DE9C3C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DE9C3C">
                    <a:tint val="1000"/>
                  </a:srgbClr>
                </a:solidFill>
                <a:effectLst>
                  <a:glow rad="53100">
                    <a:srgbClr val="DE9C3C">
                      <a:satMod val="180000"/>
                      <a:alpha val="30000"/>
                    </a:srgbClr>
                  </a:glow>
                </a:effectLst>
                <a:latin typeface="微軟正黑體" panose="020B0604030504040204" pitchFamily="34" charset="-120"/>
              </a:rPr>
              <a:t>National Supervising Coordinator</a:t>
            </a:r>
            <a:endParaRPr kumimoji="1" lang="zh-TW" altLang="en-US" sz="2400" spc="38" dirty="0">
              <a:ln w="12700" cmpd="sng">
                <a:solidFill>
                  <a:srgbClr val="DE9C3C">
                    <a:satMod val="120000"/>
                    <a:shade val="80000"/>
                  </a:srgbClr>
                </a:solidFill>
                <a:prstDash val="solid"/>
              </a:ln>
              <a:solidFill>
                <a:srgbClr val="DE9C3C">
                  <a:tint val="1000"/>
                </a:srgbClr>
              </a:solidFill>
              <a:effectLst>
                <a:glow rad="53100">
                  <a:srgbClr val="DE9C3C">
                    <a:satMod val="180000"/>
                    <a:alpha val="30000"/>
                  </a:srgbClr>
                </a:glow>
              </a:effectLst>
              <a:latin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94" y="4080697"/>
            <a:ext cx="915446" cy="91544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77" y="4080698"/>
            <a:ext cx="943045" cy="94304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971" y="2629012"/>
            <a:ext cx="1001486" cy="112872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633" y="1117571"/>
            <a:ext cx="910528" cy="121403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566" y="1145557"/>
            <a:ext cx="1159959" cy="115995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04" y="2611767"/>
            <a:ext cx="1103648" cy="110364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061" y="2628565"/>
            <a:ext cx="1252013" cy="108685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734" y="4030561"/>
            <a:ext cx="771788" cy="102905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18" y="5440461"/>
            <a:ext cx="1015577" cy="1015577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8128983" y="2305516"/>
            <a:ext cx="982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罗歆宜</a:t>
            </a:r>
          </a:p>
        </p:txBody>
      </p:sp>
      <p:sp>
        <p:nvSpPr>
          <p:cNvPr id="16" name="矩形 15"/>
          <p:cNvSpPr/>
          <p:nvPr/>
        </p:nvSpPr>
        <p:spPr>
          <a:xfrm>
            <a:off x="6924018" y="2323913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林育世</a:t>
            </a:r>
          </a:p>
        </p:txBody>
      </p:sp>
      <p:sp>
        <p:nvSpPr>
          <p:cNvPr id="17" name="矩形 16"/>
          <p:cNvSpPr/>
          <p:nvPr/>
        </p:nvSpPr>
        <p:spPr>
          <a:xfrm>
            <a:off x="9559526" y="5052715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黄世桦</a:t>
            </a:r>
          </a:p>
        </p:txBody>
      </p:sp>
      <p:sp>
        <p:nvSpPr>
          <p:cNvPr id="19" name="矩形 18"/>
          <p:cNvSpPr/>
          <p:nvPr/>
        </p:nvSpPr>
        <p:spPr>
          <a:xfrm>
            <a:off x="6996056" y="3727906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吴辉荣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8099579" y="4998686"/>
            <a:ext cx="1225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prstClr val="white"/>
                </a:solidFill>
              </a:rPr>
              <a:t>Michelle(HK)</a:t>
            </a:r>
            <a:endParaRPr lang="zh-TW" altLang="en-US" sz="1400" dirty="0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258698" y="3727906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彭国定</a:t>
            </a:r>
          </a:p>
        </p:txBody>
      </p:sp>
      <p:sp>
        <p:nvSpPr>
          <p:cNvPr id="22" name="矩形 21"/>
          <p:cNvSpPr/>
          <p:nvPr/>
        </p:nvSpPr>
        <p:spPr>
          <a:xfrm>
            <a:off x="6960183" y="5019746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黄致伦</a:t>
            </a:r>
          </a:p>
        </p:txBody>
      </p:sp>
      <p:sp>
        <p:nvSpPr>
          <p:cNvPr id="23" name="矩形 22"/>
          <p:cNvSpPr/>
          <p:nvPr/>
        </p:nvSpPr>
        <p:spPr>
          <a:xfrm>
            <a:off x="9504561" y="3715416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冯纯慧</a:t>
            </a:r>
          </a:p>
        </p:txBody>
      </p:sp>
      <p:sp>
        <p:nvSpPr>
          <p:cNvPr id="24" name="矩形 23"/>
          <p:cNvSpPr/>
          <p:nvPr/>
        </p:nvSpPr>
        <p:spPr>
          <a:xfrm>
            <a:off x="7570594" y="6479331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杨慧音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2324575" y="369363"/>
            <a:ext cx="439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TW" sz="2400" spc="38" dirty="0">
                <a:ln w="12700" cmpd="sng">
                  <a:solidFill>
                    <a:srgbClr val="DE9C3C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DE9C3C">
                    <a:tint val="1000"/>
                  </a:srgbClr>
                </a:solidFill>
                <a:effectLst>
                  <a:glow rad="53100">
                    <a:srgbClr val="DE9C3C">
                      <a:satMod val="180000"/>
                      <a:alpha val="30000"/>
                    </a:srgbClr>
                  </a:glow>
                </a:effectLst>
                <a:latin typeface="微軟正黑體" panose="020B0604030504040204" pitchFamily="34" charset="-120"/>
              </a:rPr>
              <a:t>    Director</a:t>
            </a:r>
            <a:endParaRPr kumimoji="1" lang="zh-TW" altLang="en-US" sz="2400" spc="38" dirty="0">
              <a:ln w="12700" cmpd="sng">
                <a:solidFill>
                  <a:srgbClr val="DE9C3C">
                    <a:satMod val="120000"/>
                    <a:shade val="80000"/>
                  </a:srgbClr>
                </a:solidFill>
                <a:prstDash val="solid"/>
              </a:ln>
              <a:solidFill>
                <a:srgbClr val="DE9C3C">
                  <a:tint val="1000"/>
                </a:srgbClr>
              </a:solidFill>
              <a:effectLst>
                <a:glow rad="53100">
                  <a:srgbClr val="DE9C3C">
                    <a:satMod val="180000"/>
                    <a:alpha val="30000"/>
                  </a:srgbClr>
                </a:glow>
              </a:effectLst>
              <a:latin typeface="微軟正黑體" panose="020B0604030504040204" pitchFamily="34" charset="-120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43" y="1145557"/>
            <a:ext cx="1599215" cy="1465547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1797342" y="2685292"/>
            <a:ext cx="1507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潘镜允</a:t>
            </a:r>
            <a:r>
              <a:rPr lang="en-US" altLang="zh-TW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&amp;</a:t>
            </a: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黄麟翔</a:t>
            </a:r>
          </a:p>
        </p:txBody>
      </p:sp>
      <p:sp>
        <p:nvSpPr>
          <p:cNvPr id="28" name="矩形 27"/>
          <p:cNvSpPr/>
          <p:nvPr/>
        </p:nvSpPr>
        <p:spPr>
          <a:xfrm>
            <a:off x="3451302" y="2673407"/>
            <a:ext cx="14157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蔡昌志</a:t>
            </a:r>
            <a:r>
              <a:rPr lang="en-US" altLang="zh-TW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&amp;</a:t>
            </a: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林孟涵</a:t>
            </a: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697" y="1162976"/>
            <a:ext cx="1697187" cy="1460080"/>
          </a:xfrm>
          <a:prstGeom prst="rect">
            <a:avLst/>
          </a:prstGeom>
        </p:spPr>
      </p:pic>
      <p:sp>
        <p:nvSpPr>
          <p:cNvPr id="30" name="文字方塊 29"/>
          <p:cNvSpPr txBox="1"/>
          <p:nvPr/>
        </p:nvSpPr>
        <p:spPr>
          <a:xfrm>
            <a:off x="2311697" y="3355425"/>
            <a:ext cx="3969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TW" sz="2400" spc="38" dirty="0">
                <a:ln w="12700" cmpd="sng">
                  <a:solidFill>
                    <a:srgbClr val="DE9C3C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DE9C3C">
                    <a:tint val="1000"/>
                  </a:srgbClr>
                </a:solidFill>
                <a:effectLst>
                  <a:glow rad="53100">
                    <a:srgbClr val="DE9C3C">
                      <a:satMod val="180000"/>
                      <a:alpha val="30000"/>
                    </a:srgbClr>
                  </a:glow>
                </a:effectLst>
                <a:latin typeface="微軟正黑體" panose="020B0604030504040204" pitchFamily="34" charset="-120"/>
              </a:rPr>
              <a:t>Supervising Coordinator</a:t>
            </a:r>
            <a:endParaRPr kumimoji="1" lang="zh-TW" altLang="en-US" sz="2400" spc="38" dirty="0">
              <a:ln w="12700" cmpd="sng">
                <a:solidFill>
                  <a:srgbClr val="DE9C3C">
                    <a:satMod val="120000"/>
                    <a:shade val="80000"/>
                  </a:srgbClr>
                </a:solidFill>
                <a:prstDash val="solid"/>
              </a:ln>
              <a:solidFill>
                <a:srgbClr val="DE9C3C">
                  <a:tint val="1000"/>
                </a:srgbClr>
              </a:solidFill>
              <a:effectLst>
                <a:glow rad="53100">
                  <a:srgbClr val="DE9C3C">
                    <a:satMod val="180000"/>
                    <a:alpha val="30000"/>
                  </a:srgbClr>
                </a:glow>
              </a:effectLst>
              <a:latin typeface="微軟正黑體" panose="020B0604030504040204" pitchFamily="34" charset="-120"/>
            </a:endParaRPr>
          </a:p>
          <a:p>
            <a:pPr>
              <a:defRPr/>
            </a:pPr>
            <a:endParaRPr kumimoji="1" lang="zh-TW" altLang="en-US" sz="2400" spc="38" dirty="0">
              <a:ln w="12700" cmpd="sng">
                <a:solidFill>
                  <a:srgbClr val="DE9C3C">
                    <a:satMod val="120000"/>
                    <a:shade val="80000"/>
                  </a:srgbClr>
                </a:solidFill>
                <a:prstDash val="solid"/>
              </a:ln>
              <a:solidFill>
                <a:srgbClr val="DE9C3C">
                  <a:tint val="1000"/>
                </a:srgbClr>
              </a:solidFill>
              <a:effectLst>
                <a:glow rad="53100">
                  <a:srgbClr val="DE9C3C">
                    <a:satMod val="180000"/>
                    <a:alpha val="30000"/>
                  </a:srgbClr>
                </a:glow>
              </a:effectLst>
              <a:latin typeface="微軟正黑體" panose="020B0604030504040204" pitchFamily="34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55" y="5422502"/>
            <a:ext cx="1395707" cy="972257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43" y="4007036"/>
            <a:ext cx="976969" cy="976969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22" y="4023556"/>
            <a:ext cx="939011" cy="939011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4" y="4028018"/>
            <a:ext cx="932165" cy="932165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385" y="4023192"/>
            <a:ext cx="942462" cy="942462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819" y="4015182"/>
            <a:ext cx="753970" cy="968823"/>
          </a:xfrm>
          <a:prstGeom prst="rect">
            <a:avLst/>
          </a:prstGeom>
        </p:spPr>
      </p:pic>
      <p:sp>
        <p:nvSpPr>
          <p:cNvPr id="39" name="文字方塊 38"/>
          <p:cNvSpPr txBox="1"/>
          <p:nvPr/>
        </p:nvSpPr>
        <p:spPr>
          <a:xfrm>
            <a:off x="1754133" y="4952036"/>
            <a:ext cx="1332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王旭凤</a:t>
            </a:r>
          </a:p>
        </p:txBody>
      </p:sp>
      <p:sp>
        <p:nvSpPr>
          <p:cNvPr id="40" name="矩形 39"/>
          <p:cNvSpPr/>
          <p:nvPr/>
        </p:nvSpPr>
        <p:spPr>
          <a:xfrm>
            <a:off x="2756277" y="4944383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徐大钧</a:t>
            </a:r>
          </a:p>
        </p:txBody>
      </p:sp>
      <p:sp>
        <p:nvSpPr>
          <p:cNvPr id="41" name="矩形 40"/>
          <p:cNvSpPr/>
          <p:nvPr/>
        </p:nvSpPr>
        <p:spPr>
          <a:xfrm>
            <a:off x="3662692" y="4945149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石国坪</a:t>
            </a:r>
          </a:p>
        </p:txBody>
      </p:sp>
      <p:sp>
        <p:nvSpPr>
          <p:cNvPr id="43" name="矩形 42"/>
          <p:cNvSpPr/>
          <p:nvPr/>
        </p:nvSpPr>
        <p:spPr>
          <a:xfrm>
            <a:off x="4657207" y="4960183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黄彦凯</a:t>
            </a:r>
          </a:p>
        </p:txBody>
      </p:sp>
      <p:sp>
        <p:nvSpPr>
          <p:cNvPr id="45" name="矩形 44"/>
          <p:cNvSpPr/>
          <p:nvPr/>
        </p:nvSpPr>
        <p:spPr>
          <a:xfrm>
            <a:off x="5677024" y="4975371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胡升鸿</a:t>
            </a:r>
          </a:p>
        </p:txBody>
      </p:sp>
      <p:sp>
        <p:nvSpPr>
          <p:cNvPr id="46" name="矩形 45"/>
          <p:cNvSpPr/>
          <p:nvPr/>
        </p:nvSpPr>
        <p:spPr>
          <a:xfrm>
            <a:off x="3146316" y="6374050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黄映乔</a:t>
            </a:r>
          </a:p>
        </p:txBody>
      </p:sp>
      <p:pic>
        <p:nvPicPr>
          <p:cNvPr id="47" name="圖片 4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80" y="5415222"/>
            <a:ext cx="951386" cy="951386"/>
          </a:xfrm>
          <a:prstGeom prst="rect">
            <a:avLst/>
          </a:prstGeom>
        </p:spPr>
      </p:pic>
      <p:sp>
        <p:nvSpPr>
          <p:cNvPr id="49" name="文字方塊 48"/>
          <p:cNvSpPr txBox="1"/>
          <p:nvPr/>
        </p:nvSpPr>
        <p:spPr>
          <a:xfrm>
            <a:off x="5218565" y="6374050"/>
            <a:ext cx="1136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400" b="1" dirty="0">
                <a:solidFill>
                  <a:prstClr val="white"/>
                </a:solidFill>
              </a:rPr>
              <a:t>Jerry Tay(SG)</a:t>
            </a:r>
            <a:endParaRPr lang="zh-TW" altLang="en-US" sz="1400" b="1" dirty="0">
              <a:solidFill>
                <a:prstClr val="white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608572" y="2644062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林书廷</a:t>
            </a:r>
          </a:p>
        </p:txBody>
      </p:sp>
      <p:pic>
        <p:nvPicPr>
          <p:cNvPr id="52" name="圖片 5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115" y="1145556"/>
            <a:ext cx="1452526" cy="1452526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011" y="5420969"/>
            <a:ext cx="954069" cy="954069"/>
          </a:xfrm>
          <a:prstGeom prst="rect">
            <a:avLst/>
          </a:prstGeom>
        </p:spPr>
      </p:pic>
      <p:sp>
        <p:nvSpPr>
          <p:cNvPr id="54" name="矩形 53"/>
          <p:cNvSpPr/>
          <p:nvPr/>
        </p:nvSpPr>
        <p:spPr>
          <a:xfrm>
            <a:off x="1815969" y="6359168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李晟嘉</a:t>
            </a:r>
          </a:p>
        </p:txBody>
      </p:sp>
      <p:pic>
        <p:nvPicPr>
          <p:cNvPr id="55" name="圖片 5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567" y="5415445"/>
            <a:ext cx="917923" cy="967992"/>
          </a:xfrm>
          <a:prstGeom prst="rect">
            <a:avLst/>
          </a:prstGeom>
        </p:spPr>
      </p:pic>
      <p:sp>
        <p:nvSpPr>
          <p:cNvPr id="56" name="文字方塊 55"/>
          <p:cNvSpPr txBox="1"/>
          <p:nvPr/>
        </p:nvSpPr>
        <p:spPr>
          <a:xfrm>
            <a:off x="4334245" y="6374050"/>
            <a:ext cx="1054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</a:rPr>
              <a:t>孔令扬</a:t>
            </a:r>
          </a:p>
        </p:txBody>
      </p:sp>
      <p:pic>
        <p:nvPicPr>
          <p:cNvPr id="57" name="圖片 5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83" y="5439697"/>
            <a:ext cx="793640" cy="1058186"/>
          </a:xfrm>
          <a:prstGeom prst="rect">
            <a:avLst/>
          </a:prstGeom>
        </p:spPr>
      </p:pic>
      <p:sp>
        <p:nvSpPr>
          <p:cNvPr id="58" name="矩形 57"/>
          <p:cNvSpPr/>
          <p:nvPr/>
        </p:nvSpPr>
        <p:spPr>
          <a:xfrm>
            <a:off x="8812450" y="6486651"/>
            <a:ext cx="12410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prstClr val="white"/>
                </a:solidFill>
                <a:latin typeface="微軟正黑體" panose="020B0604030504040204" pitchFamily="34" charset="-120"/>
              </a:rPr>
              <a:t>杨立彬</a:t>
            </a:r>
            <a:r>
              <a:rPr lang="en-US" altLang="zh-TW" sz="1200" dirty="0">
                <a:solidFill>
                  <a:prstClr val="white"/>
                </a:solidFill>
                <a:latin typeface="微軟正黑體" panose="020B0604030504040204" pitchFamily="34" charset="-120"/>
              </a:rPr>
              <a:t>&amp;</a:t>
            </a:r>
            <a:r>
              <a:rPr lang="zh-TW" altLang="en-US" sz="1200" dirty="0">
                <a:solidFill>
                  <a:prstClr val="white"/>
                </a:solidFill>
                <a:latin typeface="微軟正黑體" panose="020B0604030504040204" pitchFamily="34" charset="-120"/>
              </a:rPr>
              <a:t>郭雅芳</a:t>
            </a:r>
          </a:p>
        </p:txBody>
      </p:sp>
      <p:sp>
        <p:nvSpPr>
          <p:cNvPr id="59" name="矩形 58"/>
          <p:cNvSpPr/>
          <p:nvPr/>
        </p:nvSpPr>
        <p:spPr>
          <a:xfrm>
            <a:off x="3718766" y="-38144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kumimoji="1" lang="zh-TW" altLang="en-US" sz="2400" spc="38" dirty="0">
                <a:ln w="12700" cmpd="sng">
                  <a:solidFill>
                    <a:srgbClr val="DE9C3C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DE9C3C">
                    <a:tint val="1000"/>
                  </a:srgbClr>
                </a:solidFill>
                <a:effectLst>
                  <a:glow rad="53100">
                    <a:srgbClr val="DE9C3C">
                      <a:satMod val="180000"/>
                      <a:alpha val="30000"/>
                    </a:srgbClr>
                  </a:glow>
                </a:effectLst>
                <a:latin typeface="微軟正黑體" panose="020B0604030504040204" pitchFamily="34" charset="-120"/>
              </a:rPr>
              <a:t> </a:t>
            </a:r>
            <a:endParaRPr kumimoji="1" lang="en-US" altLang="zh-TW" sz="2400" spc="38" dirty="0">
              <a:ln w="12700" cmpd="sng">
                <a:solidFill>
                  <a:srgbClr val="DE9C3C">
                    <a:satMod val="120000"/>
                    <a:shade val="80000"/>
                  </a:srgbClr>
                </a:solidFill>
                <a:prstDash val="solid"/>
              </a:ln>
              <a:solidFill>
                <a:srgbClr val="DE9C3C">
                  <a:tint val="1000"/>
                </a:srgbClr>
              </a:solidFill>
              <a:effectLst>
                <a:glow rad="53100">
                  <a:srgbClr val="DE9C3C">
                    <a:satMod val="180000"/>
                    <a:alpha val="30000"/>
                  </a:srgbClr>
                </a:glow>
              </a:effectLst>
              <a:latin typeface="微軟正黑體" panose="020B0604030504040204" pitchFamily="34" charset="-120"/>
            </a:endParaRPr>
          </a:p>
          <a:p>
            <a:pPr algn="ctr">
              <a:defRPr/>
            </a:pPr>
            <a:r>
              <a:rPr kumimoji="1" lang="en-US" altLang="zh-TW" sz="2400" spc="38" dirty="0">
                <a:ln w="12700" cmpd="sng">
                  <a:solidFill>
                    <a:srgbClr val="DE9C3C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DE9C3C">
                    <a:tint val="1000"/>
                  </a:srgbClr>
                </a:solidFill>
                <a:effectLst>
                  <a:glow rad="53100">
                    <a:srgbClr val="DE9C3C">
                      <a:satMod val="180000"/>
                      <a:alpha val="30000"/>
                    </a:srgbClr>
                  </a:glow>
                </a:effectLst>
                <a:latin typeface="微軟正黑體" panose="020B0604030504040204" pitchFamily="34" charset="-120"/>
              </a:rPr>
              <a:t> Executive </a:t>
            </a:r>
          </a:p>
          <a:p>
            <a:pPr algn="ctr">
              <a:defRPr/>
            </a:pPr>
            <a:r>
              <a:rPr kumimoji="1" lang="en-US" altLang="zh-TW" sz="2400" spc="38" dirty="0">
                <a:ln w="12700" cmpd="sng">
                  <a:solidFill>
                    <a:srgbClr val="DE9C3C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DE9C3C">
                    <a:tint val="1000"/>
                  </a:srgbClr>
                </a:solidFill>
                <a:effectLst>
                  <a:glow rad="53100">
                    <a:srgbClr val="DE9C3C">
                      <a:satMod val="180000"/>
                      <a:alpha val="30000"/>
                    </a:srgbClr>
                  </a:glow>
                </a:effectLst>
                <a:latin typeface="微軟正黑體" panose="020B0604030504040204" pitchFamily="34" charset="-120"/>
              </a:rPr>
              <a:t>Supervising </a:t>
            </a:r>
          </a:p>
          <a:p>
            <a:pPr algn="ctr">
              <a:defRPr/>
            </a:pPr>
            <a:r>
              <a:rPr kumimoji="1" lang="en-US" altLang="zh-TW" sz="2400" spc="38" dirty="0">
                <a:ln w="12700" cmpd="sng">
                  <a:solidFill>
                    <a:srgbClr val="DE9C3C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DE9C3C">
                    <a:tint val="1000"/>
                  </a:srgbClr>
                </a:solidFill>
                <a:effectLst>
                  <a:glow rad="53100">
                    <a:srgbClr val="DE9C3C">
                      <a:satMod val="180000"/>
                      <a:alpha val="30000"/>
                    </a:srgbClr>
                  </a:glow>
                </a:effectLst>
                <a:latin typeface="微軟正黑體" panose="020B0604030504040204" pitchFamily="34" charset="-120"/>
              </a:rPr>
              <a:t>Coordinator</a:t>
            </a:r>
            <a:endParaRPr kumimoji="1" lang="zh-TW" altLang="en-US" sz="2400" spc="38" dirty="0">
              <a:ln w="12700" cmpd="sng">
                <a:solidFill>
                  <a:srgbClr val="DE9C3C">
                    <a:satMod val="120000"/>
                    <a:shade val="80000"/>
                  </a:srgbClr>
                </a:solidFill>
                <a:prstDash val="solid"/>
              </a:ln>
              <a:solidFill>
                <a:srgbClr val="DE9C3C">
                  <a:tint val="1000"/>
                </a:srgbClr>
              </a:solidFill>
              <a:effectLst>
                <a:glow rad="53100">
                  <a:srgbClr val="DE9C3C">
                    <a:satMod val="180000"/>
                    <a:alpha val="30000"/>
                  </a:srgbClr>
                </a:glow>
              </a:effectLst>
              <a:latin typeface="微軟正黑體" panose="020B0604030504040204" pitchFamily="34" charset="-120"/>
            </a:endParaRPr>
          </a:p>
        </p:txBody>
      </p:sp>
      <p:pic>
        <p:nvPicPr>
          <p:cNvPr id="63" name="圖片 6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28" y="1099003"/>
            <a:ext cx="1202536" cy="1199196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9394677" y="2323914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</a:rPr>
              <a:t>黄瀛谊</a:t>
            </a:r>
          </a:p>
        </p:txBody>
      </p:sp>
    </p:spTree>
    <p:extLst>
      <p:ext uri="{BB962C8B-B14F-4D97-AF65-F5344CB8AC3E}">
        <p14:creationId xmlns:p14="http://schemas.microsoft.com/office/powerpoint/2010/main" val="390918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30" grpId="0"/>
      <p:bldP spid="39" grpId="0"/>
      <p:bldP spid="40" grpId="0"/>
      <p:bldP spid="41" grpId="0"/>
      <p:bldP spid="43" grpId="0"/>
      <p:bldP spid="45" grpId="0"/>
      <p:bldP spid="46" grpId="0"/>
      <p:bldP spid="49" grpId="0"/>
      <p:bldP spid="51" grpId="0"/>
      <p:bldP spid="54" grpId="0"/>
      <p:bldP spid="56" grpId="0"/>
      <p:bldP spid="58" grpId="0"/>
      <p:bldP spid="59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01" y="1487841"/>
            <a:ext cx="8951053" cy="388231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529" y="1"/>
            <a:ext cx="8690994" cy="68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3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45" y="4924700"/>
            <a:ext cx="8357616" cy="1681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33" y="445491"/>
            <a:ext cx="8758240" cy="425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86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fld id="{F74751F1-7A6D-4BEE-B917-68280BD21EBE}" type="slidenum">
              <a:rPr lang="en-US" altLang="zh-TW" b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 altLang="zh-TW" b="0" dirty="0">
              <a:solidFill>
                <a:srgbClr val="FFFFFF"/>
              </a:solidFill>
            </a:endParaRPr>
          </a:p>
        </p:txBody>
      </p:sp>
      <p:sp>
        <p:nvSpPr>
          <p:cNvPr id="17920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9018" y="1793425"/>
            <a:ext cx="8695924" cy="39195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Arial" pitchFamily="18" charset="0"/>
              </a:rPr>
              <a:t>1</a:t>
            </a:r>
            <a:r>
              <a:rPr lang="en-US" sz="3600" dirty="0">
                <a:solidFill>
                  <a:srgbClr val="FFFF00"/>
                </a:solidFill>
                <a:latin typeface="標楷體" pitchFamily="18" charset="0"/>
              </a:rPr>
              <a:t>：</a:t>
            </a:r>
            <a:r>
              <a:rPr lang="en-US" sz="3600" dirty="0">
                <a:solidFill>
                  <a:srgbClr val="FFFF00"/>
                </a:solidFill>
                <a:latin typeface="Arial" pitchFamily="18" charset="0"/>
              </a:rPr>
              <a:t>2</a:t>
            </a:r>
            <a:r>
              <a:rPr lang="en-US" sz="3600" dirty="0">
                <a:solidFill>
                  <a:srgbClr val="FFFF00"/>
                </a:solidFill>
                <a:latin typeface="標楷體" pitchFamily="18" charset="0"/>
              </a:rPr>
              <a:t>：</a:t>
            </a:r>
            <a:r>
              <a:rPr lang="en-US" sz="3600" dirty="0">
                <a:solidFill>
                  <a:srgbClr val="FFFF00"/>
                </a:solidFill>
                <a:latin typeface="Arial" pitchFamily="18" charset="0"/>
              </a:rPr>
              <a:t>4</a:t>
            </a:r>
            <a:r>
              <a:rPr lang="en-US" sz="3600" dirty="0">
                <a:solidFill>
                  <a:srgbClr val="FFFF00"/>
                </a:solidFill>
                <a:latin typeface="標楷體" pitchFamily="18" charset="0"/>
              </a:rPr>
              <a:t>：</a:t>
            </a:r>
            <a:r>
              <a:rPr lang="en-US" sz="3600" dirty="0">
                <a:solidFill>
                  <a:srgbClr val="FFFF00"/>
                </a:solidFill>
                <a:latin typeface="Arial" pitchFamily="18" charset="0"/>
              </a:rPr>
              <a:t>8 </a:t>
            </a:r>
            <a:r>
              <a:rPr lang="en-US" sz="3600" dirty="0">
                <a:solidFill>
                  <a:srgbClr val="FFFF00"/>
                </a:solidFill>
                <a:latin typeface="標楷體" pitchFamily="18" charset="0"/>
              </a:rPr>
              <a:t>：</a:t>
            </a:r>
            <a:r>
              <a:rPr lang="en-US" sz="3600" dirty="0">
                <a:solidFill>
                  <a:srgbClr val="FFFF00"/>
                </a:solidFill>
                <a:latin typeface="Arial" pitchFamily="18" charset="0"/>
              </a:rPr>
              <a:t>16</a:t>
            </a:r>
            <a:r>
              <a:rPr lang="en-US" sz="3600" dirty="0">
                <a:solidFill>
                  <a:srgbClr val="FFFF00"/>
                </a:solidFill>
                <a:latin typeface="標楷體" pitchFamily="18" charset="0"/>
              </a:rPr>
              <a:t>：</a:t>
            </a:r>
            <a:r>
              <a:rPr lang="en-US" sz="3600" dirty="0">
                <a:solidFill>
                  <a:srgbClr val="FFFF00"/>
                </a:solidFill>
                <a:latin typeface="Arial" pitchFamily="18" charset="0"/>
              </a:rPr>
              <a:t>32</a:t>
            </a:r>
            <a:r>
              <a:rPr lang="en-US" sz="3600" dirty="0">
                <a:solidFill>
                  <a:srgbClr val="FFFF00"/>
                </a:solidFill>
                <a:latin typeface="標楷體" pitchFamily="18" charset="0"/>
              </a:rPr>
              <a:t>：</a:t>
            </a:r>
            <a:r>
              <a:rPr lang="en-US" sz="3600" dirty="0">
                <a:solidFill>
                  <a:srgbClr val="FFFF00"/>
                </a:solidFill>
                <a:latin typeface="Arial" pitchFamily="18" charset="0"/>
              </a:rPr>
              <a:t>64</a:t>
            </a:r>
            <a:r>
              <a:rPr lang="en-US" sz="3600" dirty="0">
                <a:solidFill>
                  <a:srgbClr val="FFFF00"/>
                </a:solidFill>
                <a:latin typeface="標楷體" pitchFamily="18" charset="0"/>
              </a:rPr>
              <a:t>：</a:t>
            </a:r>
            <a:r>
              <a:rPr lang="en-US" sz="3600" dirty="0">
                <a:solidFill>
                  <a:srgbClr val="FFFF00"/>
                </a:solidFill>
                <a:latin typeface="Arial" pitchFamily="18" charset="0"/>
              </a:rPr>
              <a:t>128</a:t>
            </a:r>
            <a:r>
              <a:rPr lang="en-US" sz="3600" dirty="0">
                <a:solidFill>
                  <a:srgbClr val="FFFF00"/>
                </a:solidFill>
                <a:latin typeface="標楷體" pitchFamily="18" charset="0"/>
              </a:rPr>
              <a:t>：</a:t>
            </a:r>
            <a:r>
              <a:rPr lang="en-US" sz="3600" dirty="0">
                <a:solidFill>
                  <a:srgbClr val="FFFF00"/>
                </a:solidFill>
                <a:latin typeface="Arial" pitchFamily="18" charset="0"/>
              </a:rPr>
              <a:t>256</a:t>
            </a:r>
            <a:endParaRPr lang="en-US" altLang="zh-TW" sz="3600" dirty="0">
              <a:solidFill>
                <a:srgbClr val="FFFF00"/>
              </a:solidFill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3600" dirty="0">
                <a:solidFill>
                  <a:srgbClr val="FFFF00"/>
                </a:solidFill>
                <a:ea typeface="標楷體" pitchFamily="65" charset="-120"/>
              </a:rPr>
              <a:t>  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zh-TW" sz="3600" dirty="0">
              <a:solidFill>
                <a:srgbClr val="FFFF00"/>
              </a:solidFill>
              <a:ea typeface="標楷體" pitchFamily="65" charset="-12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Residual income comes from…duplication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3600" dirty="0">
                <a:solidFill>
                  <a:srgbClr val="FFFF00"/>
                </a:solidFill>
                <a:ea typeface="標楷體" pitchFamily="65" charset="-120"/>
              </a:rPr>
              <a:t>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3600" dirty="0">
                <a:solidFill>
                  <a:srgbClr val="FFFF00"/>
                </a:solidFill>
                <a:ea typeface="標楷體" pitchFamily="65" charset="-12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2211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9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876078" y="433300"/>
            <a:ext cx="8544769" cy="830833"/>
          </a:xfrm>
          <a:prstGeom prst="rect">
            <a:avLst/>
          </a:prstGeom>
          <a:noFill/>
        </p:spPr>
        <p:txBody>
          <a:bodyPr wrap="none" lIns="91278" tIns="45639" rIns="91278" bIns="45639">
            <a:spAutoFit/>
          </a:bodyPr>
          <a:lstStyle/>
          <a:p>
            <a:pPr algn="ctr" defTabSz="410037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Key to a strong organisation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506040" y="2138934"/>
            <a:ext cx="9284842" cy="938555"/>
          </a:xfrm>
          <a:prstGeom prst="rect">
            <a:avLst/>
          </a:prstGeom>
          <a:noFill/>
        </p:spPr>
        <p:txBody>
          <a:bodyPr wrap="none" lIns="91278" tIns="45639" rIns="91278" bIns="45639">
            <a:spAutoFit/>
          </a:bodyPr>
          <a:lstStyle/>
          <a:p>
            <a:pPr algn="ctr" defTabSz="410037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Do you have a “system”?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913756" y="3693854"/>
            <a:ext cx="6586861" cy="707723"/>
          </a:xfrm>
          <a:prstGeom prst="rect">
            <a:avLst/>
          </a:prstGeom>
          <a:noFill/>
        </p:spPr>
        <p:txBody>
          <a:bodyPr wrap="none" lIns="91278" tIns="45639" rIns="91278" bIns="45639">
            <a:spAutoFit/>
          </a:bodyPr>
          <a:lstStyle/>
          <a:p>
            <a:pPr algn="ctr" defTabSz="410037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If you don't have a system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524001" y="4941692"/>
            <a:ext cx="6704137" cy="584612"/>
          </a:xfrm>
          <a:prstGeom prst="rect">
            <a:avLst/>
          </a:prstGeom>
          <a:noFill/>
        </p:spPr>
        <p:txBody>
          <a:bodyPr wrap="none" lIns="91278" tIns="45639" rIns="91278" bIns="45639">
            <a:spAutoFit/>
          </a:bodyPr>
          <a:lstStyle/>
          <a:p>
            <a:pPr algn="ctr" defTabSz="410037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and have a big team, it is actually</a:t>
            </a:r>
          </a:p>
        </p:txBody>
      </p:sp>
      <p:sp>
        <p:nvSpPr>
          <p:cNvPr id="2" name="矩形 1"/>
          <p:cNvSpPr/>
          <p:nvPr/>
        </p:nvSpPr>
        <p:spPr>
          <a:xfrm>
            <a:off x="7107458" y="4913117"/>
            <a:ext cx="4672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037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a disaster!!</a:t>
            </a:r>
          </a:p>
        </p:txBody>
      </p:sp>
    </p:spTree>
    <p:extLst>
      <p:ext uri="{BB962C8B-B14F-4D97-AF65-F5344CB8AC3E}">
        <p14:creationId xmlns:p14="http://schemas.microsoft.com/office/powerpoint/2010/main" val="169760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fld id="{1EE39A49-6229-4383-A6DB-80ED560197CA}" type="slidenum">
              <a:rPr lang="en-US" altLang="zh-TW" smtClean="0">
                <a:solidFill>
                  <a:srgbClr val="FFFFFF"/>
                </a:solidFill>
              </a:rPr>
              <a:pPr eaLnBrk="1" hangingPunct="1">
                <a:defRPr/>
              </a:pPr>
              <a:t>18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24064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61320" y="71712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What are the procedure (steps) of recruiting?</a:t>
            </a:r>
          </a:p>
        </p:txBody>
      </p:sp>
      <p:sp>
        <p:nvSpPr>
          <p:cNvPr id="2854916" name="AutoShape 4"/>
          <p:cNvSpPr>
            <a:spLocks noChangeArrowheads="1"/>
          </p:cNvSpPr>
          <p:nvPr/>
        </p:nvSpPr>
        <p:spPr bwMode="auto">
          <a:xfrm>
            <a:off x="4257474" y="1304925"/>
            <a:ext cx="1727870" cy="6477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1.List names</a:t>
            </a:r>
          </a:p>
        </p:txBody>
      </p:sp>
      <p:sp>
        <p:nvSpPr>
          <p:cNvPr id="2854917" name="AutoShape 5"/>
          <p:cNvSpPr>
            <a:spLocks noChangeArrowheads="1"/>
          </p:cNvSpPr>
          <p:nvPr/>
        </p:nvSpPr>
        <p:spPr bwMode="auto">
          <a:xfrm>
            <a:off x="7186448" y="1337856"/>
            <a:ext cx="1583532" cy="5762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2.Call</a:t>
            </a:r>
          </a:p>
        </p:txBody>
      </p:sp>
      <p:sp>
        <p:nvSpPr>
          <p:cNvPr id="2854918" name="AutoShape 6"/>
          <p:cNvSpPr>
            <a:spLocks noChangeArrowheads="1"/>
          </p:cNvSpPr>
          <p:nvPr/>
        </p:nvSpPr>
        <p:spPr bwMode="auto">
          <a:xfrm>
            <a:off x="8491970" y="2682271"/>
            <a:ext cx="1873250" cy="7207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3.First meeting</a:t>
            </a:r>
          </a:p>
        </p:txBody>
      </p:sp>
      <p:sp>
        <p:nvSpPr>
          <p:cNvPr id="2854919" name="AutoShape 7"/>
          <p:cNvSpPr>
            <a:spLocks noChangeArrowheads="1"/>
          </p:cNvSpPr>
          <p:nvPr/>
        </p:nvSpPr>
        <p:spPr bwMode="auto">
          <a:xfrm>
            <a:off x="8489862" y="4459278"/>
            <a:ext cx="1800448" cy="864394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4.HBP</a:t>
            </a:r>
          </a:p>
        </p:txBody>
      </p:sp>
      <p:sp>
        <p:nvSpPr>
          <p:cNvPr id="2854920" name="AutoShape 8"/>
          <p:cNvSpPr>
            <a:spLocks noChangeArrowheads="1"/>
          </p:cNvSpPr>
          <p:nvPr/>
        </p:nvSpPr>
        <p:spPr bwMode="auto">
          <a:xfrm>
            <a:off x="6819684" y="5594349"/>
            <a:ext cx="1950296" cy="10080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5.UBP</a:t>
            </a:r>
          </a:p>
        </p:txBody>
      </p:sp>
      <p:sp>
        <p:nvSpPr>
          <p:cNvPr id="2854921" name="AutoShape 9"/>
          <p:cNvSpPr>
            <a:spLocks noChangeArrowheads="1"/>
          </p:cNvSpPr>
          <p:nvPr/>
        </p:nvSpPr>
        <p:spPr bwMode="auto">
          <a:xfrm>
            <a:off x="3897782" y="5594349"/>
            <a:ext cx="2087562" cy="10080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6.GMTSS</a:t>
            </a:r>
          </a:p>
        </p:txBody>
      </p:sp>
      <p:sp>
        <p:nvSpPr>
          <p:cNvPr id="2854922" name="AutoShape 10"/>
          <p:cNvSpPr>
            <a:spLocks noChangeArrowheads="1"/>
          </p:cNvSpPr>
          <p:nvPr/>
        </p:nvSpPr>
        <p:spPr bwMode="auto">
          <a:xfrm>
            <a:off x="1776703" y="4960526"/>
            <a:ext cx="1943100" cy="7921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7.Handle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objections</a:t>
            </a:r>
          </a:p>
        </p:txBody>
      </p:sp>
      <p:sp>
        <p:nvSpPr>
          <p:cNvPr id="2854923" name="AutoShape 11"/>
          <p:cNvSpPr>
            <a:spLocks noChangeArrowheads="1"/>
          </p:cNvSpPr>
          <p:nvPr/>
        </p:nvSpPr>
        <p:spPr bwMode="auto">
          <a:xfrm>
            <a:off x="1833240" y="1997071"/>
            <a:ext cx="1657350" cy="6492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9.Join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Shop.com</a:t>
            </a:r>
          </a:p>
        </p:txBody>
      </p:sp>
      <p:sp>
        <p:nvSpPr>
          <p:cNvPr id="2854924" name="AutoShape 12"/>
          <p:cNvSpPr>
            <a:spLocks noChangeArrowheads="1"/>
          </p:cNvSpPr>
          <p:nvPr/>
        </p:nvSpPr>
        <p:spPr bwMode="auto">
          <a:xfrm rot="20183303">
            <a:off x="3322593" y="1495850"/>
            <a:ext cx="576263" cy="360363"/>
          </a:xfrm>
          <a:prstGeom prst="rightArrow">
            <a:avLst>
              <a:gd name="adj1" fmla="val 50000"/>
              <a:gd name="adj2" fmla="val 39978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854925" name="AutoShape 13"/>
          <p:cNvSpPr>
            <a:spLocks noChangeArrowheads="1"/>
          </p:cNvSpPr>
          <p:nvPr/>
        </p:nvSpPr>
        <p:spPr bwMode="auto">
          <a:xfrm>
            <a:off x="6226114" y="1407748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854926" name="AutoShape 14"/>
          <p:cNvSpPr>
            <a:spLocks noChangeArrowheads="1"/>
          </p:cNvSpPr>
          <p:nvPr/>
        </p:nvSpPr>
        <p:spPr bwMode="auto">
          <a:xfrm rot="2378953">
            <a:off x="8940602" y="1908826"/>
            <a:ext cx="576263" cy="360363"/>
          </a:xfrm>
          <a:prstGeom prst="rightArrow">
            <a:avLst>
              <a:gd name="adj1" fmla="val 50000"/>
              <a:gd name="adj2" fmla="val 39978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854927" name="AutoShape 15"/>
          <p:cNvSpPr>
            <a:spLocks noChangeArrowheads="1"/>
          </p:cNvSpPr>
          <p:nvPr/>
        </p:nvSpPr>
        <p:spPr bwMode="auto">
          <a:xfrm rot="12663576">
            <a:off x="3026547" y="5855125"/>
            <a:ext cx="576262" cy="360362"/>
          </a:xfrm>
          <a:prstGeom prst="rightArrow">
            <a:avLst>
              <a:gd name="adj1" fmla="val 50000"/>
              <a:gd name="adj2" fmla="val 39978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854928" name="AutoShape 16"/>
          <p:cNvSpPr>
            <a:spLocks noChangeArrowheads="1"/>
          </p:cNvSpPr>
          <p:nvPr/>
        </p:nvSpPr>
        <p:spPr bwMode="auto">
          <a:xfrm rot="10800000">
            <a:off x="6114384" y="5995988"/>
            <a:ext cx="576263" cy="360363"/>
          </a:xfrm>
          <a:prstGeom prst="rightArrow">
            <a:avLst>
              <a:gd name="adj1" fmla="val 50000"/>
              <a:gd name="adj2" fmla="val 39978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854929" name="AutoShape 17"/>
          <p:cNvSpPr>
            <a:spLocks noChangeArrowheads="1"/>
          </p:cNvSpPr>
          <p:nvPr/>
        </p:nvSpPr>
        <p:spPr bwMode="auto">
          <a:xfrm rot="8895610">
            <a:off x="8950714" y="5671534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854930" name="AutoShape 18"/>
          <p:cNvSpPr>
            <a:spLocks noChangeArrowheads="1"/>
          </p:cNvSpPr>
          <p:nvPr/>
        </p:nvSpPr>
        <p:spPr bwMode="auto">
          <a:xfrm rot="5400000">
            <a:off x="9140463" y="3753311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854931" name="AutoShape 19"/>
          <p:cNvSpPr>
            <a:spLocks noChangeArrowheads="1"/>
          </p:cNvSpPr>
          <p:nvPr/>
        </p:nvSpPr>
        <p:spPr bwMode="auto">
          <a:xfrm rot="16200000">
            <a:off x="2495551" y="4329573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 rot="16200000">
            <a:off x="2481441" y="2934683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3" name="AutoShape 11"/>
          <p:cNvSpPr>
            <a:spLocks noChangeArrowheads="1"/>
          </p:cNvSpPr>
          <p:nvPr/>
        </p:nvSpPr>
        <p:spPr bwMode="auto">
          <a:xfrm>
            <a:off x="1847528" y="3522299"/>
            <a:ext cx="1657350" cy="64928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4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coring</a:t>
            </a:r>
          </a:p>
        </p:txBody>
      </p:sp>
      <p:sp>
        <p:nvSpPr>
          <p:cNvPr id="24" name="文字方塊 1"/>
          <p:cNvSpPr txBox="1">
            <a:spLocks noChangeArrowheads="1"/>
          </p:cNvSpPr>
          <p:nvPr/>
        </p:nvSpPr>
        <p:spPr bwMode="auto">
          <a:xfrm>
            <a:off x="3812440" y="2491199"/>
            <a:ext cx="455917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solidFill>
                  <a:srgbClr val="FFFF00"/>
                </a:solidFill>
                <a:latin typeface="Calibri" panose="020F0502020204030204" pitchFamily="34" charset="0"/>
              </a:rPr>
              <a:t>Follow up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(next event)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solidFill>
                  <a:srgbClr val="FFFF00"/>
                </a:solidFill>
                <a:latin typeface="Calibri" panose="020F0502020204030204" pitchFamily="34" charset="0"/>
              </a:rPr>
              <a:t>meeting after meeting</a:t>
            </a:r>
          </a:p>
        </p:txBody>
      </p:sp>
    </p:spTree>
    <p:extLst>
      <p:ext uri="{BB962C8B-B14F-4D97-AF65-F5344CB8AC3E}">
        <p14:creationId xmlns:p14="http://schemas.microsoft.com/office/powerpoint/2010/main" val="2464230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54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5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854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54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854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5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5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54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54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854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854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854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85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85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854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854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9002" y="206120"/>
            <a:ext cx="10913996" cy="738660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algn="ctr" defTabSz="896464">
              <a:defRPr/>
            </a:pPr>
            <a:r>
              <a:rPr lang="en-US" sz="4100" b="1" dirty="0">
                <a:solidFill>
                  <a:srgbClr val="FFFFFF"/>
                </a:solidFill>
                <a:latin typeface="儷黑 Pro" pitchFamily="18" charset="0"/>
              </a:rPr>
              <a:t>Follow-up -- in accordance with “</a:t>
            </a:r>
            <a:r>
              <a:rPr lang="en-US" sz="4100" b="1" dirty="0">
                <a:solidFill>
                  <a:srgbClr val="FF0000"/>
                </a:solidFill>
                <a:latin typeface="儷黑 Pro" pitchFamily="18" charset="0"/>
              </a:rPr>
              <a:t>system</a:t>
            </a:r>
            <a:r>
              <a:rPr lang="en-US" sz="4100" b="1" dirty="0">
                <a:solidFill>
                  <a:srgbClr val="FFFFFF"/>
                </a:solidFill>
                <a:latin typeface="儷黑 Pro" pitchFamily="18" charset="0"/>
              </a:rPr>
              <a:t>”</a:t>
            </a:r>
            <a:r>
              <a:rPr lang="en-US" sz="41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29962" y="1507236"/>
            <a:ext cx="8332076" cy="173939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dirty="0">
                <a:solidFill>
                  <a:srgbClr val="FFFFFF"/>
                </a:solidFill>
                <a:latin typeface="儷黑 Pro" pitchFamily="18" charset="0"/>
              </a:rPr>
              <a:t>Objective</a:t>
            </a:r>
            <a:r>
              <a:rPr lang="en-US" sz="4000" dirty="0">
                <a:solidFill>
                  <a:srgbClr val="FFFFFF"/>
                </a:solidFill>
              </a:rPr>
              <a:t>: </a:t>
            </a:r>
          </a:p>
          <a:p>
            <a:pPr lvl="2">
              <a:buFont typeface="Symbol" charset="2"/>
              <a:buChar char="-"/>
              <a:defRPr/>
            </a:pPr>
            <a:r>
              <a:rPr lang="en-US" sz="3200" dirty="0">
                <a:solidFill>
                  <a:srgbClr val="FFFFFF"/>
                </a:solidFill>
                <a:latin typeface="儷黑 Pro" pitchFamily="18" charset="0"/>
              </a:rPr>
              <a:t>Honour: </a:t>
            </a:r>
            <a:r>
              <a:rPr lang="en-US" sz="3200" dirty="0">
                <a:solidFill>
                  <a:srgbClr val="FFFFFF"/>
                </a:solidFill>
              </a:rPr>
              <a:t>MUFO</a:t>
            </a:r>
            <a:r>
              <a:rPr lang="en-US" sz="3200" dirty="0">
                <a:solidFill>
                  <a:srgbClr val="FFFFFF"/>
                </a:solidFill>
                <a:latin typeface="儷黑 Pro" pitchFamily="18" charset="0"/>
              </a:rPr>
              <a:t>,</a:t>
            </a:r>
            <a:r>
              <a:rPr lang="en-US" sz="3200" dirty="0">
                <a:solidFill>
                  <a:srgbClr val="FFFFFF"/>
                </a:solidFill>
              </a:rPr>
              <a:t>SABP</a:t>
            </a:r>
            <a:r>
              <a:rPr lang="en-US" sz="3200" dirty="0">
                <a:solidFill>
                  <a:srgbClr val="FFFFFF"/>
                </a:solidFill>
                <a:latin typeface="儷黑 Pro" pitchFamily="18" charset="0"/>
              </a:rPr>
              <a:t>, Challenges</a:t>
            </a:r>
          </a:p>
          <a:p>
            <a:pPr lvl="2">
              <a:buFont typeface="Symbol" charset="2"/>
              <a:buChar char="-"/>
              <a:defRPr/>
            </a:pPr>
            <a:r>
              <a:rPr lang="en-US" sz="3200" dirty="0">
                <a:solidFill>
                  <a:srgbClr val="FFFFFF"/>
                </a:solidFill>
                <a:latin typeface="儷黑 Pro" pitchFamily="18" charset="0"/>
              </a:rPr>
              <a:t>Practice: employment, income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29962" y="3292833"/>
            <a:ext cx="8332076" cy="7567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儷黑 Pro" pitchFamily="18" charset="0"/>
              </a:rPr>
              <a:t>Record:</a:t>
            </a:r>
            <a:r>
              <a:rPr lang="en-US" sz="2800" dirty="0">
                <a:solidFill>
                  <a:srgbClr val="FFFFFF"/>
                </a:solidFill>
                <a:latin typeface="儷黑 Pro" pitchFamily="18" charset="0"/>
              </a:rPr>
              <a:t>Learning (audio recordings), </a:t>
            </a:r>
            <a:r>
              <a:rPr lang="en-US" sz="2800" dirty="0">
                <a:solidFill>
                  <a:srgbClr val="FFFFFF"/>
                </a:solidFill>
              </a:rPr>
              <a:t>B5</a:t>
            </a:r>
            <a:r>
              <a:rPr lang="en-US" sz="2800" dirty="0">
                <a:solidFill>
                  <a:srgbClr val="FFFFFF"/>
                </a:solidFill>
                <a:latin typeface="儷黑 Pro" pitchFamily="18" charset="0"/>
              </a:rPr>
              <a:t> test, retail, recruit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29962" y="4087950"/>
            <a:ext cx="8332076" cy="7567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儷黑 Pro" pitchFamily="18" charset="0"/>
              </a:rPr>
              <a:t>Meeting</a:t>
            </a:r>
            <a:r>
              <a:rPr lang="en-US" sz="3200" dirty="0">
                <a:solidFill>
                  <a:srgbClr val="FFFFFF"/>
                </a:solidFill>
              </a:rPr>
              <a:t>: </a:t>
            </a:r>
            <a:r>
              <a:rPr lang="en-US" sz="2800" dirty="0">
                <a:solidFill>
                  <a:srgbClr val="FFFFFF"/>
                </a:solidFill>
              </a:rPr>
              <a:t>GMTSS</a:t>
            </a:r>
            <a:r>
              <a:rPr lang="en-US" sz="2800" dirty="0">
                <a:solidFill>
                  <a:srgbClr val="FFFFFF"/>
                </a:solidFill>
                <a:latin typeface="儷黑 Pro" pitchFamily="18" charset="0"/>
              </a:rPr>
              <a:t>, </a:t>
            </a:r>
            <a:r>
              <a:rPr lang="en-US" sz="2800" dirty="0">
                <a:solidFill>
                  <a:srgbClr val="FFFFFF"/>
                </a:solidFill>
              </a:rPr>
              <a:t>coring</a:t>
            </a:r>
            <a:r>
              <a:rPr lang="en-US" sz="2800" dirty="0">
                <a:solidFill>
                  <a:srgbClr val="FFFFFF"/>
                </a:solidFill>
                <a:latin typeface="儷黑 Pro" pitchFamily="18" charset="0"/>
              </a:rPr>
              <a:t>, Convention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29962" y="4883069"/>
            <a:ext cx="8332076" cy="7567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儷黑 Pro" pitchFamily="18" charset="0"/>
              </a:rPr>
              <a:t>Groups: </a:t>
            </a:r>
            <a:r>
              <a:rPr lang="en-US" sz="2800" dirty="0">
                <a:solidFill>
                  <a:srgbClr val="FFFFFF"/>
                </a:solidFill>
              </a:rPr>
              <a:t>LINE</a:t>
            </a:r>
            <a:r>
              <a:rPr lang="en-US" sz="2800" dirty="0">
                <a:solidFill>
                  <a:srgbClr val="FFFFFF"/>
                </a:solidFill>
                <a:latin typeface="儷黑 Pro" pitchFamily="18" charset="0"/>
              </a:rPr>
              <a:t>, </a:t>
            </a:r>
            <a:r>
              <a:rPr lang="en-US" sz="2800" dirty="0">
                <a:solidFill>
                  <a:srgbClr val="FFFFFF"/>
                </a:solidFill>
              </a:rPr>
              <a:t>FB</a:t>
            </a:r>
            <a:r>
              <a:rPr lang="en-US" sz="2800" dirty="0">
                <a:solidFill>
                  <a:srgbClr val="FFFFFF"/>
                </a:solidFill>
                <a:latin typeface="儷黑 Pro" pitchFamily="18" charset="0"/>
              </a:rPr>
              <a:t>, </a:t>
            </a:r>
            <a:r>
              <a:rPr lang="en-US" sz="2800" dirty="0">
                <a:solidFill>
                  <a:srgbClr val="FFFFFF"/>
                </a:solidFill>
              </a:rPr>
              <a:t>WeChat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29962" y="5699689"/>
            <a:ext cx="8332076" cy="7567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儷黑 Pro" pitchFamily="18" charset="0"/>
              </a:rPr>
              <a:t>Dream: </a:t>
            </a:r>
            <a:r>
              <a:rPr lang="en-US" sz="3600" dirty="0">
                <a:solidFill>
                  <a:srgbClr val="FFFFFF"/>
                </a:solidFill>
                <a:latin typeface="儷黑 Pro" pitchFamily="18" charset="0"/>
              </a:rPr>
              <a:t>original intention, desire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B25D9-5D00-1F48-B4AA-21062FC88FFB}" type="slidenum">
              <a:rPr kumimoji="1" lang="zh-TW" altLang="en-US" smtClean="0">
                <a:solidFill>
                  <a:prstClr val="white"/>
                </a:solidFill>
              </a:rPr>
              <a:pPr>
                <a:defRPr/>
              </a:pPr>
              <a:t>19</a:t>
            </a:fld>
            <a:endParaRPr kumimoji="1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2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http://careerconfessions.files.wordpress.com/2010/07/j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7488" y="0"/>
            <a:ext cx="91991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24578" y="3642639"/>
            <a:ext cx="10062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>
              <a:defRPr/>
            </a:pPr>
            <a:r>
              <a:rPr lang="en-US" sz="4800" b="1" dirty="0">
                <a:ln>
                  <a:solidFill>
                    <a:prstClr val="white"/>
                  </a:solidFill>
                </a:ln>
                <a:solidFill>
                  <a:srgbClr val="000000"/>
                </a:solidFill>
                <a:latin typeface="微軟正黑體" pitchFamily="18" charset="0"/>
              </a:rPr>
              <a:t> </a:t>
            </a:r>
            <a:r>
              <a:rPr lang="en-US" sz="4400" b="1" dirty="0">
                <a:ln>
                  <a:solidFill>
                    <a:prstClr val="white"/>
                  </a:solidFill>
                </a:ln>
                <a:solidFill>
                  <a:srgbClr val="000000"/>
                </a:solidFill>
                <a:latin typeface="微軟正黑體" pitchFamily="18" charset="0"/>
              </a:rPr>
              <a:t>The </a:t>
            </a:r>
            <a:r>
              <a:rPr lang="en-US" sz="4400" b="1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latin typeface="微軟正黑體" pitchFamily="18" charset="0"/>
              </a:rPr>
              <a:t>proven </a:t>
            </a:r>
            <a:r>
              <a:rPr lang="en-US" sz="4400" b="1" dirty="0">
                <a:ln>
                  <a:solidFill>
                    <a:prstClr val="white"/>
                  </a:solidFill>
                </a:ln>
                <a:solidFill>
                  <a:srgbClr val="000000"/>
                </a:solidFill>
                <a:latin typeface="微軟正黑體" pitchFamily="18" charset="0"/>
              </a:rPr>
              <a:t>system helps</a:t>
            </a:r>
          </a:p>
          <a:p>
            <a:pPr algn="r" defTabSz="457200">
              <a:defRPr/>
            </a:pPr>
            <a:r>
              <a:rPr lang="en-US" sz="4400" b="1" dirty="0">
                <a:ln>
                  <a:solidFill>
                    <a:prstClr val="white"/>
                  </a:solidFill>
                </a:ln>
                <a:solidFill>
                  <a:srgbClr val="000000"/>
                </a:solidFill>
                <a:latin typeface="微軟正黑體" pitchFamily="18" charset="0"/>
              </a:rPr>
              <a:t> </a:t>
            </a:r>
            <a:r>
              <a:rPr lang="en-US" sz="4400" b="1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latin typeface="微軟正黑體" pitchFamily="18" charset="0"/>
              </a:rPr>
              <a:t>the average who wants to do business </a:t>
            </a:r>
            <a:r>
              <a:rPr lang="en-US" sz="4400" b="1" dirty="0">
                <a:ln>
                  <a:solidFill>
                    <a:prstClr val="white"/>
                  </a:solidFill>
                </a:ln>
                <a:solidFill>
                  <a:srgbClr val="000000"/>
                </a:solidFill>
                <a:latin typeface="微軟正黑體" pitchFamily="18" charset="0"/>
              </a:rPr>
              <a:t>to earn </a:t>
            </a:r>
            <a:r>
              <a:rPr lang="en-US" sz="44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微軟正黑體" pitchFamily="18" charset="0"/>
              </a:rPr>
              <a:t>residual income</a:t>
            </a:r>
          </a:p>
          <a:p>
            <a:pPr algn="r" defTabSz="457200">
              <a:defRPr/>
            </a:pPr>
            <a:r>
              <a:rPr lang="zh-TW" altLang="en-US" sz="4400" b="1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endParaRPr lang="en-US" altLang="zh-TW" sz="4400" b="1" dirty="0">
              <a:ln>
                <a:solidFill>
                  <a:prstClr val="white"/>
                </a:solidFill>
              </a:ln>
              <a:solidFill>
                <a:srgbClr val="C00000"/>
              </a:solidFill>
              <a:effectLst>
                <a:glow rad="127000">
                  <a:prstClr val="white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2B9B25D9-5D00-1F48-B4AA-21062FC88FFB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</a:t>
            </a:fld>
            <a:endParaRPr kumimoji="1"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:\Field Training\Field Training\North America\NA_ENGLISH\B5 update\images\DSC_3295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142" y="-28575"/>
            <a:ext cx="4185131" cy="690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2753712"/>
            <a:ext cx="4185138" cy="425909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40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036" y="4025300"/>
            <a:ext cx="41851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4800" b="1" cap="all" dirty="0">
                <a:solidFill>
                  <a:srgbClr val="FFFFFF"/>
                </a:solidFill>
                <a:latin typeface="Microsoft JhengHei" pitchFamily="18" charset="0"/>
              </a:rPr>
              <a:t>Don't </a:t>
            </a:r>
            <a:r>
              <a:rPr lang="en-US" sz="4000" b="1" cap="all" dirty="0">
                <a:solidFill>
                  <a:srgbClr val="FFFFFF"/>
                </a:solidFill>
                <a:latin typeface="Microsoft JhengHei" pitchFamily="18" charset="0"/>
              </a:rPr>
              <a:t>challenge</a:t>
            </a:r>
            <a:r>
              <a:rPr lang="en-US" sz="4800" b="1" cap="all" dirty="0">
                <a:solidFill>
                  <a:srgbClr val="FFFFFF"/>
                </a:solidFill>
                <a:latin typeface="Microsoft JhengHei" pitchFamily="18" charset="0"/>
              </a:rPr>
              <a:t> the system</a:t>
            </a:r>
            <a:r>
              <a:rPr lang="en-US" sz="2800" b="1" cap="all" dirty="0">
                <a:solidFill>
                  <a:srgbClr val="FFFFFF"/>
                </a:solidFill>
                <a:latin typeface="Microsoft JhengHei" pitchFamily="18" charset="0"/>
              </a:rPr>
              <a:t> </a:t>
            </a:r>
          </a:p>
          <a:p>
            <a:pPr algn="ctr" defTabSz="457200">
              <a:defRPr/>
            </a:pPr>
            <a:endParaRPr lang="en-US" sz="200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53151" y="682234"/>
            <a:ext cx="4114800" cy="59127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dirty="0">
                <a:solidFill>
                  <a:srgbClr val="FFFFFF"/>
                </a:solidFill>
                <a:latin typeface="Microsoft JhengHei" pitchFamily="18" charset="0"/>
              </a:rPr>
              <a:t>CORING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6153151" y="1658581"/>
            <a:ext cx="4114800" cy="59127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dirty="0">
                <a:solidFill>
                  <a:srgbClr val="FFFFFF"/>
                </a:solidFill>
                <a:latin typeface="Microsoft JhengHei" pitchFamily="18" charset="0"/>
              </a:rPr>
              <a:t>GMTSS</a:t>
            </a:r>
          </a:p>
        </p:txBody>
      </p:sp>
      <p:sp>
        <p:nvSpPr>
          <p:cNvPr id="8" name="Rectangle 7"/>
          <p:cNvSpPr/>
          <p:nvPr/>
        </p:nvSpPr>
        <p:spPr>
          <a:xfrm>
            <a:off x="6153151" y="2634928"/>
            <a:ext cx="4114800" cy="59127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dirty="0">
                <a:solidFill>
                  <a:srgbClr val="FFFFFF"/>
                </a:solidFill>
                <a:latin typeface="Microsoft JhengHei" pitchFamily="18" charset="0"/>
              </a:rPr>
              <a:t>Master UFO</a:t>
            </a:r>
          </a:p>
        </p:txBody>
      </p:sp>
      <p:sp>
        <p:nvSpPr>
          <p:cNvPr id="9" name="Rectangle 8"/>
          <p:cNvSpPr/>
          <p:nvPr/>
        </p:nvSpPr>
        <p:spPr>
          <a:xfrm>
            <a:off x="6153151" y="4587622"/>
            <a:ext cx="4114800" cy="59127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dirty="0">
                <a:solidFill>
                  <a:srgbClr val="FFFFFF"/>
                </a:solidFill>
                <a:latin typeface="Microsoft JhengHei" pitchFamily="18" charset="0"/>
              </a:rPr>
              <a:t>Convention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53150" y="5612433"/>
            <a:ext cx="4114800" cy="59127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dirty="0">
                <a:solidFill>
                  <a:srgbClr val="FFFF00"/>
                </a:solidFill>
                <a:latin typeface="Microsoft JhengHei" pitchFamily="18" charset="0"/>
              </a:rPr>
              <a:t>DREAM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53151" y="3611275"/>
            <a:ext cx="4114800" cy="59127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dirty="0">
                <a:solidFill>
                  <a:srgbClr val="FFFFFF"/>
                </a:solidFill>
                <a:latin typeface="Microsoft JhengHei" pitchFamily="18" charset="0"/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133560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 sz="225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0851"/>
            <a:ext cx="9144000" cy="58832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097088" y="1803400"/>
            <a:ext cx="8431212" cy="863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  <a:latin typeface="Arial Narrow"/>
              <a:ea typeface="微軟正黑體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6" y="5191125"/>
            <a:ext cx="84867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2B9B25D9-5D00-1F48-B4AA-21062FC88FFB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21</a:t>
            </a:fld>
            <a:endParaRPr kumimoji="1"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7433" y="6213040"/>
            <a:ext cx="8244705" cy="594595"/>
          </a:xfrm>
          <a:prstGeom prst="rect">
            <a:avLst/>
          </a:prstGeom>
          <a:ln>
            <a:noFill/>
          </a:ln>
        </p:spPr>
        <p:txBody>
          <a:bodyPr wrap="square" lIns="91414" tIns="45718" rIns="91414" bIns="45718" anchor="t">
            <a:noAutofit/>
          </a:bodyPr>
          <a:lstStyle/>
          <a:p>
            <a:pPr>
              <a:spcAft>
                <a:spcPts val="1800"/>
              </a:spcAft>
              <a:buClr>
                <a:prstClr val="white"/>
              </a:buClr>
              <a:defRPr/>
            </a:pP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THE INCOME LEVELS MENTIONED IN THIS PRESENTATION ARE FOR ILLUSTRATION PURPOSES ONLY. THEY ARE NOT INTENDED TO REPRESENT THE INCOME OF ANY TYPICAL MARKET SINGAPORE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®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UNFRANCHISE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®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OWNER, NOR ARE THEY INTENDED TO REPRESENT THAT ANY GIVEN UNFRANCHISE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®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OWNER WILL EARN INCOME IN THAT AMOUNT. </a:t>
            </a:r>
            <a:b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</a:b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   </a:t>
            </a:r>
            <a:b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</a:b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THE SUCCESS OF ANY MARKET SINGAPORE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®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UNFRANCHISE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® 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OWNER WILL DEPEND UPON THE AMOUNT OF HARD WORK, TALENT, AND DEDICATION WHICH HE OR SHE DEVOTES TO BUILDING HIS OR HER MARKET SINGAPORE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® 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BUSINESS.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364" y="1190625"/>
            <a:ext cx="206236" cy="279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98" y="1203700"/>
            <a:ext cx="206236" cy="279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65" y="1860545"/>
            <a:ext cx="220662" cy="3374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62" y="2698090"/>
            <a:ext cx="220662" cy="3374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614" y="3538399"/>
            <a:ext cx="220662" cy="33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01" y="4404106"/>
            <a:ext cx="220662" cy="3374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712" y="5267656"/>
            <a:ext cx="220662" cy="3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 sz="225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34989"/>
            <a:ext cx="9324975" cy="5832475"/>
          </a:xfrm>
          <a:prstGeom prst="rect">
            <a:avLst/>
          </a:prstGeom>
        </p:spPr>
      </p:pic>
      <p:pic>
        <p:nvPicPr>
          <p:cNvPr id="11059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105025"/>
            <a:ext cx="8964612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2B9B25D9-5D00-1F48-B4AA-21062FC88FFB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22</a:t>
            </a:fld>
            <a:endParaRPr kumimoji="1"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37433" y="6213040"/>
            <a:ext cx="8244705" cy="594595"/>
          </a:xfrm>
          <a:prstGeom prst="rect">
            <a:avLst/>
          </a:prstGeom>
          <a:ln>
            <a:noFill/>
          </a:ln>
        </p:spPr>
        <p:txBody>
          <a:bodyPr wrap="square" lIns="91414" tIns="45718" rIns="91414" bIns="45718" anchor="t">
            <a:noAutofit/>
          </a:bodyPr>
          <a:lstStyle/>
          <a:p>
            <a:pPr>
              <a:spcAft>
                <a:spcPts val="1800"/>
              </a:spcAft>
              <a:buClr>
                <a:prstClr val="white"/>
              </a:buClr>
              <a:defRPr/>
            </a:pP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THE INCOME LEVELS MENTIONED IN THIS PRESENTATION ARE FOR ILLUSTRATION PURPOSES ONLY. THEY ARE NOT INTENDED TO REPRESENT THE INCOME OF ANY TYPICAL MARKET SINGAPORE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®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UNFRANCHISE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®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OWNER, NOR ARE THEY INTENDED TO REPRESENT THAT ANY GIVEN UNFRANCHISE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®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OWNER WILL EARN INCOME IN THAT AMOUNT. </a:t>
            </a:r>
            <a:b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</a:b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   </a:t>
            </a:r>
            <a:b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</a:b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THE SUCCESS OF ANY MARKET SINGAPORE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®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UNFRANCHISE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® 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OWNER WILL DEPEND UPON THE AMOUNT OF HARD WORK, TALENT, AND DEDICATION WHICH HE OR SHE DEVOTES TO BUILDING HIS OR HER MARKET SINGAPORE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® 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BUSINESS.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28" y="2599858"/>
            <a:ext cx="220662" cy="337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569" y="2619796"/>
            <a:ext cx="220662" cy="3374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83" y="3073404"/>
            <a:ext cx="220662" cy="337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585" y="4004334"/>
            <a:ext cx="220662" cy="337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33" y="4009423"/>
            <a:ext cx="220662" cy="3374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472" y="4470590"/>
            <a:ext cx="220662" cy="3374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297" y="5411789"/>
            <a:ext cx="220662" cy="33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33" y="5419028"/>
            <a:ext cx="220662" cy="3374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83" y="5862173"/>
            <a:ext cx="220662" cy="3374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36" y="1162049"/>
            <a:ext cx="206236" cy="279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755" y="1162049"/>
            <a:ext cx="206236" cy="2790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087" y="1638674"/>
            <a:ext cx="206236" cy="2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1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en-US" sz="2250"/>
          </a:p>
        </p:txBody>
      </p:sp>
      <p:pic>
        <p:nvPicPr>
          <p:cNvPr id="111618" name="內容版面配置區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2913"/>
            <a:ext cx="9144000" cy="594201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9338"/>
            <a:ext cx="9144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2B9B25D9-5D00-1F48-B4AA-21062FC88FFB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23</a:t>
            </a:fld>
            <a:endParaRPr kumimoji="1"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37433" y="6213040"/>
            <a:ext cx="8244705" cy="594595"/>
          </a:xfrm>
          <a:prstGeom prst="rect">
            <a:avLst/>
          </a:prstGeom>
          <a:ln>
            <a:noFill/>
          </a:ln>
        </p:spPr>
        <p:txBody>
          <a:bodyPr wrap="square" lIns="91414" tIns="45718" rIns="91414" bIns="45718" anchor="t">
            <a:noAutofit/>
          </a:bodyPr>
          <a:lstStyle/>
          <a:p>
            <a:pPr>
              <a:spcAft>
                <a:spcPts val="1800"/>
              </a:spcAft>
              <a:buClr>
                <a:prstClr val="white"/>
              </a:buClr>
              <a:defRPr/>
            </a:pP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THE INCOME LEVELS MENTIONED IN THIS PRESENTATION ARE FOR ILLUSTRATION PURPOSES ONLY. THEY ARE NOT INTENDED TO REPRESENT THE INCOME OF ANY TYPICAL MARKET SINGAPORE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®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UNFRANCHISE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®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OWNER, NOR ARE THEY INTENDED TO REPRESENT THAT ANY GIVEN UNFRANCHISE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®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OWNER WILL EARN INCOME IN THAT AMOUNT. </a:t>
            </a:r>
            <a:b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</a:b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   </a:t>
            </a:r>
            <a:b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</a:b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THE SUCCESS OF ANY MARKET SINGAPORE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®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UNFRANCHISE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® 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OWNER WILL DEPEND UPON THE AMOUNT OF HARD WORK, TALENT, AND DEDICATION WHICH HE OR SHE DEVOTES TO BUILDING HIS OR HER MARKET SINGAPORE</a:t>
            </a:r>
            <a:r>
              <a:rPr lang="en-US" sz="700" spc="-30" baseline="3000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® </a:t>
            </a:r>
            <a:r>
              <a:rPr lang="en-US" sz="700" spc="-30" dirty="0">
                <a:ln w="3175">
                  <a:noFill/>
                </a:ln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BUSINESS. </a:t>
            </a:r>
          </a:p>
        </p:txBody>
      </p:sp>
      <p:pic>
        <p:nvPicPr>
          <p:cNvPr id="8" name="內容版面配置區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2913"/>
            <a:ext cx="9144000" cy="5942012"/>
          </a:xfrm>
          <a:prstGeom prst="rect">
            <a:avLst/>
          </a:prstGeom>
        </p:spPr>
      </p:pic>
      <p:pic>
        <p:nvPicPr>
          <p:cNvPr id="9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9338"/>
            <a:ext cx="9144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72" y="1090609"/>
            <a:ext cx="206236" cy="279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309" y="1090609"/>
            <a:ext cx="206236" cy="279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88" y="1587270"/>
            <a:ext cx="206236" cy="279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540" y="2719812"/>
            <a:ext cx="220662" cy="3374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04" y="2705524"/>
            <a:ext cx="220662" cy="33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442" y="3157964"/>
            <a:ext cx="220662" cy="3374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074" y="4096183"/>
            <a:ext cx="220662" cy="3374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00" y="4119991"/>
            <a:ext cx="220662" cy="3374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14" y="4605776"/>
            <a:ext cx="220662" cy="3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投影片編號版面配置區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2B9B25D9-5D00-1F48-B4AA-21062FC88FFB}" type="slidenum">
              <a:rPr kumimoji="1" lang="zh-TW" altLang="en-US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 panose="02020500000000000000" pitchFamily="18" charset="-120"/>
              </a:rPr>
              <a:pPr defTabSz="457200">
                <a:defRPr/>
              </a:pPr>
              <a:t>24</a:t>
            </a:fld>
            <a:endParaRPr kumimoji="1" lang="zh-TW" altLang="en-US" sz="1200" dirty="0">
              <a:solidFill>
                <a:prstClr val="black">
                  <a:tint val="75000"/>
                </a:prstClr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30" name="標題 29"/>
          <p:cNvSpPr txBox="1">
            <a:spLocks noGrp="1"/>
          </p:cNvSpPr>
          <p:nvPr>
            <p:ph type="title" idx="4294967295"/>
          </p:nvPr>
        </p:nvSpPr>
        <p:spPr>
          <a:xfrm>
            <a:off x="5734654" y="224738"/>
            <a:ext cx="474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 pitchFamily="18" charset="0"/>
              </a:rPr>
              <a:t>The guarantee of residual income</a:t>
            </a:r>
          </a:p>
        </p:txBody>
      </p:sp>
      <p:grpSp>
        <p:nvGrpSpPr>
          <p:cNvPr id="4" name="Group 2"/>
          <p:cNvGrpSpPr>
            <a:grpSpLocks noChangeAspect="1"/>
          </p:cNvGrpSpPr>
          <p:nvPr/>
        </p:nvGrpSpPr>
        <p:grpSpPr>
          <a:xfrm>
            <a:off x="6256925" y="2403110"/>
            <a:ext cx="3876798" cy="2641711"/>
            <a:chOff x="3352800" y="2478063"/>
            <a:chExt cx="2870200" cy="1955800"/>
          </a:xfrm>
          <a:effectLst>
            <a:outerShdw blurRad="139700" dist="38100" dir="5400000" sx="103000" sy="103000" algn="t" rotWithShape="0">
              <a:prstClr val="black">
                <a:alpha val="33000"/>
              </a:prstClr>
            </a:outerShdw>
          </a:effectLst>
        </p:grpSpPr>
        <p:pic>
          <p:nvPicPr>
            <p:cNvPr id="5" name="Picture 9" descr="UFOPIN_06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478063"/>
              <a:ext cx="2870200" cy="19558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tx1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10000" y="3855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5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81400" y="3703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6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74720" y="3474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7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41007" y="32461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8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50920" y="30175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9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62400" y="2712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0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41190" y="2604183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1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98720" y="25908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2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86400" y="27889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3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15000" y="29718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4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36920" y="321818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15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36920" y="35052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6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15000" y="3703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7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32120" y="3855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8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3520" y="39624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19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38600" y="39624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0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98720" y="40386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1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12920" y="40386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2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33800" y="28651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Picture 23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91000" y="26365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Picture 24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24400" y="2560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Picture 25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7800" y="26670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8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677" y="1897400"/>
            <a:ext cx="3696230" cy="3605779"/>
          </a:xfrm>
          <a:prstGeom prst="rect">
            <a:avLst/>
          </a:prstGeom>
          <a:effectLst>
            <a:outerShdw blurRad="1219200" sx="118000" sy="118000" algn="ctr" rotWithShape="0">
              <a:prstClr val="black">
                <a:alpha val="28000"/>
              </a:prstClr>
            </a:outerShdw>
          </a:effectLst>
        </p:spPr>
      </p:pic>
      <p:sp>
        <p:nvSpPr>
          <p:cNvPr id="31" name="標題 29"/>
          <p:cNvSpPr txBox="1">
            <a:spLocks/>
          </p:cNvSpPr>
          <p:nvPr/>
        </p:nvSpPr>
        <p:spPr>
          <a:xfrm>
            <a:off x="2139793" y="518571"/>
            <a:ext cx="3217970" cy="7694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 pitchFamily="18" charset="0"/>
              </a:rPr>
              <a:t>Accelerator</a:t>
            </a:r>
          </a:p>
        </p:txBody>
      </p:sp>
    </p:spTree>
    <p:extLst>
      <p:ext uri="{BB962C8B-B14F-4D97-AF65-F5344CB8AC3E}">
        <p14:creationId xmlns:p14="http://schemas.microsoft.com/office/powerpoint/2010/main" val="282718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>
              <a:defRPr/>
            </a:pPr>
            <a:fld id="{9554CD70-F3DF-49C7-BC2D-E058ECAD2498}" type="slidenum">
              <a:rPr lang="en-US" altLang="zh-TW" b="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en-US" altLang="zh-TW" b="0" dirty="0">
              <a:solidFill>
                <a:srgbClr val="FFFFFF"/>
              </a:solidFill>
            </a:endParaRPr>
          </a:p>
        </p:txBody>
      </p:sp>
      <p:sp>
        <p:nvSpPr>
          <p:cNvPr id="191492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204986" y="207059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The highest return on investment in history</a:t>
            </a:r>
          </a:p>
        </p:txBody>
      </p:sp>
      <p:sp>
        <p:nvSpPr>
          <p:cNvPr id="2471940" name="Rectangle 4"/>
          <p:cNvSpPr/>
          <p:nvPr/>
        </p:nvSpPr>
        <p:spPr bwMode="auto">
          <a:xfrm>
            <a:off x="1961244" y="534419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Magic tool to quickly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integrate the organisation</a:t>
            </a:r>
          </a:p>
        </p:txBody>
      </p:sp>
      <p:pic>
        <p:nvPicPr>
          <p:cNvPr id="2" name="圖片 1" descr="票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93402" y="913715"/>
            <a:ext cx="3585739" cy="475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4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71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71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71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71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fld id="{696615F2-A3E7-4332-ABA7-95A3963C4837}" type="slidenum">
              <a:rPr lang="en-US" altLang="zh-TW" b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US" altLang="zh-TW" b="0" dirty="0">
              <a:solidFill>
                <a:srgbClr val="FFFFFF"/>
              </a:solidFill>
            </a:endParaRPr>
          </a:p>
        </p:txBody>
      </p:sp>
      <p:sp>
        <p:nvSpPr>
          <p:cNvPr id="192515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Power of tickets</a:t>
            </a:r>
          </a:p>
        </p:txBody>
      </p:sp>
      <p:sp>
        <p:nvSpPr>
          <p:cNvPr id="2469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59290" y="2019302"/>
            <a:ext cx="1582737" cy="792162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Income</a:t>
            </a:r>
          </a:p>
        </p:txBody>
      </p:sp>
      <p:sp>
        <p:nvSpPr>
          <p:cNvPr id="2469892" name="Line 4"/>
          <p:cNvSpPr>
            <a:spLocks noChangeShapeType="1"/>
          </p:cNvSpPr>
          <p:nvPr/>
        </p:nvSpPr>
        <p:spPr bwMode="auto">
          <a:xfrm flipH="1">
            <a:off x="3262546" y="2312194"/>
            <a:ext cx="863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469893" name="Text Box 5"/>
          <p:cNvSpPr txBox="1">
            <a:spLocks noChangeArrowheads="1"/>
          </p:cNvSpPr>
          <p:nvPr/>
        </p:nvSpPr>
        <p:spPr bwMode="auto">
          <a:xfrm>
            <a:off x="4067173" y="2016129"/>
            <a:ext cx="163229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BV, IBV</a:t>
            </a:r>
          </a:p>
        </p:txBody>
      </p:sp>
      <p:sp>
        <p:nvSpPr>
          <p:cNvPr id="2469894" name="Text Box 6"/>
          <p:cNvSpPr txBox="1">
            <a:spLocks noChangeArrowheads="1"/>
          </p:cNvSpPr>
          <p:nvPr/>
        </p:nvSpPr>
        <p:spPr bwMode="auto">
          <a:xfrm>
            <a:off x="6565494" y="2003427"/>
            <a:ext cx="1727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People</a:t>
            </a:r>
          </a:p>
        </p:txBody>
      </p:sp>
      <p:sp>
        <p:nvSpPr>
          <p:cNvPr id="2469895" name="Text Box 7"/>
          <p:cNvSpPr txBox="1">
            <a:spLocks noChangeArrowheads="1"/>
          </p:cNvSpPr>
          <p:nvPr/>
        </p:nvSpPr>
        <p:spPr bwMode="auto">
          <a:xfrm>
            <a:off x="8915829" y="2046291"/>
            <a:ext cx="14398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Ticket</a:t>
            </a:r>
          </a:p>
        </p:txBody>
      </p:sp>
      <p:sp>
        <p:nvSpPr>
          <p:cNvPr id="2469896" name="Line 8"/>
          <p:cNvSpPr>
            <a:spLocks noChangeShapeType="1"/>
          </p:cNvSpPr>
          <p:nvPr/>
        </p:nvSpPr>
        <p:spPr bwMode="auto">
          <a:xfrm flipH="1">
            <a:off x="5616575" y="2312194"/>
            <a:ext cx="8651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469897" name="Line 9"/>
          <p:cNvSpPr>
            <a:spLocks noChangeShapeType="1"/>
          </p:cNvSpPr>
          <p:nvPr/>
        </p:nvSpPr>
        <p:spPr bwMode="auto">
          <a:xfrm flipH="1">
            <a:off x="7937136" y="2349880"/>
            <a:ext cx="7921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pic>
        <p:nvPicPr>
          <p:cNvPr id="3" name="Picture 6" descr="C:\Users\T K\Desktop\2010IntTicket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4" y="5791200"/>
            <a:ext cx="41862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9898" name="Picture 3" descr="002 20K pp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2924944"/>
            <a:ext cx="5111750" cy="3833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15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9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9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69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69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69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69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69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469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69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69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69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69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9892" grpId="0" animBg="1"/>
      <p:bldP spid="2469896" grpId="0" animBg="1"/>
      <p:bldP spid="246989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fld id="{B07BED80-9E94-4CE4-A852-D0BB6782D47A}" type="slidenum">
              <a:rPr lang="en-US" altLang="zh-TW" sz="800" b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US" altLang="zh-TW" sz="800" b="0" dirty="0">
              <a:solidFill>
                <a:srgbClr val="FFFFFF"/>
              </a:solidFill>
            </a:endParaRPr>
          </a:p>
        </p:txBody>
      </p:sp>
      <p:sp>
        <p:nvSpPr>
          <p:cNvPr id="19353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49042" y="-237090"/>
            <a:ext cx="7924800" cy="1143000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First Convention (2007.04)</a:t>
            </a:r>
          </a:p>
        </p:txBody>
      </p:sp>
      <p:sp>
        <p:nvSpPr>
          <p:cNvPr id="1935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11135" y="825920"/>
            <a:ext cx="8229600" cy="974809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  <a:latin typeface="微軟正黑體" pitchFamily="18" charset="0"/>
              </a:rPr>
              <a:t>60 tickets</a:t>
            </a:r>
          </a:p>
        </p:txBody>
      </p:sp>
      <p:sp>
        <p:nvSpPr>
          <p:cNvPr id="193541" name="Line 4"/>
          <p:cNvSpPr>
            <a:spLocks noChangeShapeType="1"/>
          </p:cNvSpPr>
          <p:nvPr/>
        </p:nvSpPr>
        <p:spPr bwMode="auto">
          <a:xfrm>
            <a:off x="4429948" y="1162803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193542" name="Text Box 5"/>
          <p:cNvSpPr txBox="1">
            <a:spLocks noChangeArrowheads="1"/>
          </p:cNvSpPr>
          <p:nvPr/>
        </p:nvSpPr>
        <p:spPr bwMode="auto">
          <a:xfrm>
            <a:off x="5289266" y="850048"/>
            <a:ext cx="17703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en-US" sz="2800" b="0" dirty="0">
                <a:solidFill>
                  <a:srgbClr val="FFFFFF"/>
                </a:solidFill>
                <a:latin typeface="微軟正黑體" pitchFamily="18" charset="0"/>
              </a:rPr>
              <a:t>40 tickets</a:t>
            </a:r>
          </a:p>
        </p:txBody>
      </p:sp>
      <p:sp>
        <p:nvSpPr>
          <p:cNvPr id="193544" name="Text Box 7"/>
          <p:cNvSpPr txBox="1">
            <a:spLocks noChangeArrowheads="1"/>
          </p:cNvSpPr>
          <p:nvPr/>
        </p:nvSpPr>
        <p:spPr bwMode="auto">
          <a:xfrm>
            <a:off x="8082393" y="803479"/>
            <a:ext cx="20141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0" dirty="0">
                <a:solidFill>
                  <a:srgbClr val="FFFFFF"/>
                </a:solidFill>
                <a:latin typeface="微軟正黑體" pitchFamily="18" charset="0"/>
              </a:rPr>
              <a:t>20 people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2752720" y="6161596"/>
            <a:ext cx="780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Buy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tickets.Sell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tickets.Forfeit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 tickets</a:t>
            </a:r>
          </a:p>
        </p:txBody>
      </p:sp>
      <p:sp>
        <p:nvSpPr>
          <p:cNvPr id="4" name="矩形 3"/>
          <p:cNvSpPr/>
          <p:nvPr/>
        </p:nvSpPr>
        <p:spPr>
          <a:xfrm>
            <a:off x="1949043" y="1529396"/>
            <a:ext cx="5148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Second Convention (2007.10)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82560" y="2097719"/>
            <a:ext cx="8229600" cy="4525963"/>
          </a:xfr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EECE1"/>
              </a:buClr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FF00"/>
                </a:solidFill>
                <a:latin typeface="微軟正黑體" pitchFamily="18" charset="0"/>
              </a:rPr>
              <a:t>99 tickets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381862" y="2127436"/>
            <a:ext cx="17703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en-US" sz="2800" b="0" dirty="0">
                <a:solidFill>
                  <a:srgbClr val="FFFFFF"/>
                </a:solidFill>
                <a:latin typeface="微軟正黑體" pitchFamily="18" charset="0"/>
              </a:rPr>
              <a:t>90 tickets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8178913" y="2093663"/>
            <a:ext cx="201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0" dirty="0">
                <a:solidFill>
                  <a:srgbClr val="FFFFFF"/>
                </a:solidFill>
                <a:latin typeface="微軟正黑體" pitchFamily="18" charset="0"/>
              </a:rPr>
              <a:t>95 people</a:t>
            </a:r>
          </a:p>
        </p:txBody>
      </p:sp>
      <p:sp>
        <p:nvSpPr>
          <p:cNvPr id="10" name="矩形 9"/>
          <p:cNvSpPr/>
          <p:nvPr/>
        </p:nvSpPr>
        <p:spPr>
          <a:xfrm>
            <a:off x="1961874" y="2691950"/>
            <a:ext cx="4602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First Convention(2008.04)</a:t>
            </a:r>
          </a:p>
        </p:txBody>
      </p:sp>
      <p:sp>
        <p:nvSpPr>
          <p:cNvPr id="11" name="矩形 10"/>
          <p:cNvSpPr/>
          <p:nvPr/>
        </p:nvSpPr>
        <p:spPr>
          <a:xfrm>
            <a:off x="1949043" y="4832599"/>
            <a:ext cx="4602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First Convention(2009.04)</a:t>
            </a:r>
          </a:p>
        </p:txBody>
      </p:sp>
      <p:sp>
        <p:nvSpPr>
          <p:cNvPr id="12" name="矩形 11"/>
          <p:cNvSpPr/>
          <p:nvPr/>
        </p:nvSpPr>
        <p:spPr>
          <a:xfrm>
            <a:off x="1961874" y="3824494"/>
            <a:ext cx="4602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First Convention(2008.10)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2377837" y="3211932"/>
            <a:ext cx="8229600" cy="4525963"/>
          </a:xfr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EECE1"/>
              </a:buClr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FF00"/>
                </a:solidFill>
                <a:latin typeface="微軟正黑體" pitchFamily="18" charset="0"/>
              </a:rPr>
              <a:t>120 tickets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345834" y="3254136"/>
            <a:ext cx="19787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en-US" sz="2800" b="0" dirty="0">
                <a:solidFill>
                  <a:srgbClr val="FFFFFF"/>
                </a:solidFill>
                <a:latin typeface="微軟正黑體" pitchFamily="18" charset="0"/>
              </a:rPr>
              <a:t>115 tickets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8178913" y="3245947"/>
            <a:ext cx="2131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0" dirty="0">
                <a:solidFill>
                  <a:srgbClr val="FFFFFF"/>
                </a:solidFill>
                <a:latin typeface="微軟正黑體" pitchFamily="18" charset="0"/>
              </a:rPr>
              <a:t>120 people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2334969" y="4293351"/>
            <a:ext cx="8229600" cy="4525963"/>
          </a:xfr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EECE1"/>
              </a:buClr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FF00"/>
                </a:solidFill>
                <a:latin typeface="微軟正黑體" pitchFamily="18" charset="0"/>
              </a:rPr>
              <a:t>200 tickets</a:t>
            </a: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5231467" y="4293350"/>
            <a:ext cx="19787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en-US" sz="2800" b="0" dirty="0">
                <a:solidFill>
                  <a:srgbClr val="FFFFFF"/>
                </a:solidFill>
                <a:latin typeface="微軟正黑體" pitchFamily="18" charset="0"/>
              </a:rPr>
              <a:t>180 tickets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8105410" y="4297190"/>
            <a:ext cx="23339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0" dirty="0">
                <a:solidFill>
                  <a:srgbClr val="FFFFFF"/>
                </a:solidFill>
                <a:latin typeface="微軟正黑體" pitchFamily="18" charset="0"/>
              </a:rPr>
              <a:t>170 people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2320689" y="5295695"/>
            <a:ext cx="8229600" cy="4525963"/>
          </a:xfr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EECE1"/>
              </a:buClr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FF00"/>
                </a:solidFill>
                <a:latin typeface="微軟正黑體" pitchFamily="18" charset="0"/>
              </a:rPr>
              <a:t>280 tickets</a:t>
            </a: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5193199" y="5313988"/>
            <a:ext cx="19787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en-US" sz="2800" b="0" dirty="0">
                <a:solidFill>
                  <a:srgbClr val="FFFFFF"/>
                </a:solidFill>
                <a:latin typeface="微軟正黑體" pitchFamily="18" charset="0"/>
              </a:rPr>
              <a:t>300 tickets</a:t>
            </a: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8082393" y="5281369"/>
            <a:ext cx="22284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0" dirty="0">
                <a:solidFill>
                  <a:srgbClr val="FFFFFF"/>
                </a:solidFill>
                <a:latin typeface="微軟正黑體" pitchFamily="18" charset="0"/>
              </a:rPr>
              <a:t>300 people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20" y="1048005"/>
            <a:ext cx="981541" cy="231668"/>
          </a:xfrm>
          <a:prstGeom prst="rect">
            <a:avLst/>
          </a:prstGeom>
        </p:spPr>
      </p:pic>
      <p:sp>
        <p:nvSpPr>
          <p:cNvPr id="44" name="Line 4"/>
          <p:cNvSpPr>
            <a:spLocks noChangeShapeType="1"/>
          </p:cNvSpPr>
          <p:nvPr/>
        </p:nvSpPr>
        <p:spPr bwMode="auto">
          <a:xfrm>
            <a:off x="7174660" y="5635312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45" name="Line 4"/>
          <p:cNvSpPr>
            <a:spLocks noChangeShapeType="1"/>
          </p:cNvSpPr>
          <p:nvPr/>
        </p:nvSpPr>
        <p:spPr bwMode="auto">
          <a:xfrm>
            <a:off x="4312472" y="5627701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46" name="Line 4"/>
          <p:cNvSpPr>
            <a:spLocks noChangeShapeType="1"/>
          </p:cNvSpPr>
          <p:nvPr/>
        </p:nvSpPr>
        <p:spPr bwMode="auto">
          <a:xfrm>
            <a:off x="7204594" y="4591204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47" name="Line 4"/>
          <p:cNvSpPr>
            <a:spLocks noChangeShapeType="1"/>
          </p:cNvSpPr>
          <p:nvPr/>
        </p:nvSpPr>
        <p:spPr bwMode="auto">
          <a:xfrm>
            <a:off x="4325068" y="4603930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48" name="Line 4"/>
          <p:cNvSpPr>
            <a:spLocks noChangeShapeType="1"/>
          </p:cNvSpPr>
          <p:nvPr/>
        </p:nvSpPr>
        <p:spPr bwMode="auto">
          <a:xfrm>
            <a:off x="4425082" y="3546181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49" name="Line 4"/>
          <p:cNvSpPr>
            <a:spLocks noChangeShapeType="1"/>
          </p:cNvSpPr>
          <p:nvPr/>
        </p:nvSpPr>
        <p:spPr bwMode="auto">
          <a:xfrm>
            <a:off x="7241810" y="3546181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50" name="Line 4"/>
          <p:cNvSpPr>
            <a:spLocks noChangeShapeType="1"/>
          </p:cNvSpPr>
          <p:nvPr/>
        </p:nvSpPr>
        <p:spPr bwMode="auto">
          <a:xfrm>
            <a:off x="4424838" y="2447606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51" name="Line 4"/>
          <p:cNvSpPr>
            <a:spLocks noChangeShapeType="1"/>
          </p:cNvSpPr>
          <p:nvPr/>
        </p:nvSpPr>
        <p:spPr bwMode="auto">
          <a:xfrm>
            <a:off x="7137682" y="2447606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7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3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9" grpId="0"/>
      <p:bldP spid="193540" grpId="0" build="p"/>
      <p:bldP spid="193541" grpId="0" animBg="1"/>
      <p:bldP spid="193542" grpId="0"/>
      <p:bldP spid="193544" grpId="0"/>
      <p:bldP spid="14" grpId="0"/>
      <p:bldP spid="16" grpId="0"/>
      <p:bldP spid="18" grpId="0"/>
      <p:bldP spid="26" grpId="0"/>
      <p:bldP spid="28" grpId="0"/>
      <p:bldP spid="30" grpId="0"/>
      <p:bldP spid="31" grpId="0"/>
      <p:bldP spid="33" grpId="0"/>
      <p:bldP spid="35" grpId="0"/>
      <p:bldP spid="36" grpId="0"/>
      <p:bldP spid="38" grpId="0"/>
      <p:bldP spid="40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fld id="{5FCCB086-E572-4F47-8782-78ECA9BDABD9}" type="slidenum">
              <a:rPr lang="en-US" altLang="zh-TW" b="0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en-US" altLang="zh-TW" b="0" dirty="0">
              <a:solidFill>
                <a:srgbClr val="FFFFFF"/>
              </a:solidFill>
            </a:endParaRPr>
          </a:p>
        </p:txBody>
      </p:sp>
      <p:sp>
        <p:nvSpPr>
          <p:cNvPr id="19968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30400" y="117475"/>
            <a:ext cx="8362950" cy="1143000"/>
          </a:xfrm>
        </p:spPr>
        <p:txBody>
          <a:bodyPr/>
          <a:lstStyle/>
          <a:p>
            <a:pPr eaLnBrk="1" hangingPunct="1"/>
            <a:r>
              <a:rPr lang="en-US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First Convention (2007.4)</a:t>
            </a:r>
          </a:p>
        </p:txBody>
      </p:sp>
      <p:sp>
        <p:nvSpPr>
          <p:cNvPr id="19968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20861" y="2578104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60 tickets</a:t>
            </a:r>
          </a:p>
        </p:txBody>
      </p:sp>
      <p:sp>
        <p:nvSpPr>
          <p:cNvPr id="199686" name="Text Box 5"/>
          <p:cNvSpPr txBox="1">
            <a:spLocks noChangeArrowheads="1"/>
          </p:cNvSpPr>
          <p:nvPr/>
        </p:nvSpPr>
        <p:spPr bwMode="auto">
          <a:xfrm>
            <a:off x="5114933" y="2627318"/>
            <a:ext cx="22233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en-US" sz="3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40 tickets</a:t>
            </a:r>
          </a:p>
        </p:txBody>
      </p:sp>
      <p:sp>
        <p:nvSpPr>
          <p:cNvPr id="199688" name="Text Box 7"/>
          <p:cNvSpPr txBox="1">
            <a:spLocks noChangeArrowheads="1"/>
          </p:cNvSpPr>
          <p:nvPr/>
        </p:nvSpPr>
        <p:spPr bwMode="auto">
          <a:xfrm>
            <a:off x="8292470" y="2666098"/>
            <a:ext cx="23755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20 people</a:t>
            </a:r>
          </a:p>
        </p:txBody>
      </p:sp>
      <p:sp>
        <p:nvSpPr>
          <p:cNvPr id="2485256" name="Text Box 8"/>
          <p:cNvSpPr txBox="1">
            <a:spLocks noChangeArrowheads="1"/>
          </p:cNvSpPr>
          <p:nvPr/>
        </p:nvSpPr>
        <p:spPr bwMode="auto">
          <a:xfrm rot="1143849">
            <a:off x="2975204" y="4439916"/>
            <a:ext cx="60261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66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Big Secret</a:t>
            </a: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7356618" y="2955925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4196002" y="2961047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3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85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85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4E3CD2-8923-4869-A534-382FD2175F5C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pic>
        <p:nvPicPr>
          <p:cNvPr id="31746" name="Picture 2" descr="D:\DSCN2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401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48" y="370267"/>
            <a:ext cx="8395032" cy="685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2750" y="6072137"/>
            <a:ext cx="26004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tabLst>
                <a:tab pos="114300" algn="l"/>
              </a:tabLst>
              <a:defRPr/>
            </a:pPr>
            <a:r>
              <a:rPr lang="en-US" sz="2200" b="1" dirty="0">
                <a:solidFill>
                  <a:srgbClr val="042555"/>
                </a:solidFill>
                <a:latin typeface="Arial" pitchFamily="18" charset="0"/>
              </a:rPr>
              <a:t>45 YEAR PLAN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78448" y="6066260"/>
            <a:ext cx="3184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tabLst>
                <a:tab pos="114300" algn="l"/>
              </a:tabLst>
              <a:defRPr/>
            </a:pPr>
            <a:r>
              <a:rPr lang="en-US" sz="2200" b="1" dirty="0">
                <a:solidFill>
                  <a:srgbClr val="042555"/>
                </a:solidFill>
                <a:latin typeface="Arial" pitchFamily="18" charset="0"/>
              </a:rPr>
              <a:t>2 TO 3 YEAR PLAN</a:t>
            </a:r>
          </a:p>
        </p:txBody>
      </p:sp>
      <p:pic>
        <p:nvPicPr>
          <p:cNvPr id="26" name="Picture 25" descr="WorkingGraph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12" y="2013360"/>
            <a:ext cx="3165488" cy="3165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7496" y="1340741"/>
            <a:ext cx="3448304" cy="43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887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螢幕快照 2017-02-19 下午3.29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標題 29"/>
          <p:cNvSpPr txBox="1">
            <a:spLocks/>
          </p:cNvSpPr>
          <p:nvPr/>
        </p:nvSpPr>
        <p:spPr>
          <a:xfrm>
            <a:off x="1851368" y="4054281"/>
            <a:ext cx="8488017" cy="70788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 pitchFamily="18" charset="0"/>
              </a:rPr>
              <a:t>Self assess progress every six months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2B9B25D9-5D00-1F48-B4AA-21062FC88FFB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30</a:t>
            </a:fld>
            <a:endParaRPr kumimoji="1"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81189" y="4696399"/>
            <a:ext cx="83874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spcAft>
                <a:spcPts val="600"/>
              </a:spcAft>
              <a:buClr>
                <a:srgbClr val="EEECE1"/>
              </a:buCl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The number of tickets you buy decides your second half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year’s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 income </a:t>
            </a:r>
          </a:p>
        </p:txBody>
      </p:sp>
      <p:sp>
        <p:nvSpPr>
          <p:cNvPr id="5" name="矩形 4"/>
          <p:cNvSpPr/>
          <p:nvPr/>
        </p:nvSpPr>
        <p:spPr>
          <a:xfrm>
            <a:off x="2625857" y="5670457"/>
            <a:ext cx="69117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spcAft>
                <a:spcPts val="600"/>
              </a:spcAft>
              <a:buClr>
                <a:srgbClr val="EEECE1"/>
              </a:buCl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You are not selling tickets but the belief behind them</a:t>
            </a:r>
          </a:p>
        </p:txBody>
      </p:sp>
    </p:spTree>
    <p:extLst>
      <p:ext uri="{BB962C8B-B14F-4D97-AF65-F5344CB8AC3E}">
        <p14:creationId xmlns:p14="http://schemas.microsoft.com/office/powerpoint/2010/main" val="204684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751" y="1629527"/>
            <a:ext cx="4320330" cy="4052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字方塊 2"/>
          <p:cNvSpPr txBox="1"/>
          <p:nvPr/>
        </p:nvSpPr>
        <p:spPr>
          <a:xfrm>
            <a:off x="2324102" y="644380"/>
            <a:ext cx="7858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catch the beautiful butterflies?</a:t>
            </a:r>
          </a:p>
        </p:txBody>
      </p:sp>
    </p:spTree>
    <p:extLst>
      <p:ext uri="{BB962C8B-B14F-4D97-AF65-F5344CB8AC3E}">
        <p14:creationId xmlns:p14="http://schemas.microsoft.com/office/powerpoint/2010/main" val="2554420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78035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19106" y="509523"/>
            <a:ext cx="91537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Butterflies will come when flowers in efflorescence. 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Flair will never be undiscovered if the owner of it is the one of real talents</a:t>
            </a:r>
          </a:p>
        </p:txBody>
      </p:sp>
    </p:spTree>
    <p:extLst>
      <p:ext uri="{BB962C8B-B14F-4D97-AF65-F5344CB8AC3E}">
        <p14:creationId xmlns:p14="http://schemas.microsoft.com/office/powerpoint/2010/main" val="34636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19" y="139713"/>
            <a:ext cx="4522604" cy="330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555" y="3441649"/>
            <a:ext cx="6160878" cy="3319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23" y="139713"/>
            <a:ext cx="4456330" cy="330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36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96" y="2216791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54" y="101323"/>
            <a:ext cx="4500169" cy="38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640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352677" y="1962236"/>
            <a:ext cx="71609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Virtue is not left to stand alone.He who practices it will have neighbours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124576" y="4945406"/>
            <a:ext cx="409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-----&lt;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The Analects of Confucius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224965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95000"/>
                <a:alpha val="12000"/>
              </a:schemeClr>
            </a:gs>
            <a:gs pos="100000">
              <a:srgbClr val="000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螢幕快照 2017-03-06 下午12.12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2" y="0"/>
            <a:ext cx="9141619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defTabSz="896464">
              <a:defRPr/>
            </a:pPr>
            <a:endParaRPr lang="en-US" sz="190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1856" y="5477240"/>
            <a:ext cx="3461195" cy="707882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defTabSz="896464">
              <a:defRPr/>
            </a:pPr>
            <a:r>
              <a:rPr lang="en-US" sz="4000" cap="all" dirty="0">
                <a:solidFill>
                  <a:srgbClr val="443988"/>
                </a:solidFill>
                <a:latin typeface="Microsoft JhengHei" pitchFamily="18" charset="0"/>
              </a:rPr>
              <a:t>-JR Ridinger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7764" y="953516"/>
            <a:ext cx="2749487" cy="4278090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defTabSz="896464">
              <a:defRPr/>
            </a:pPr>
            <a:r>
              <a:rPr lang="en-US" sz="4000" dirty="0">
                <a:solidFill>
                  <a:srgbClr val="404040"/>
                </a:solidFill>
                <a:latin typeface="Microsoft JhengHei" pitchFamily="18" charset="0"/>
              </a:rPr>
              <a:t>Lead by example</a:t>
            </a:r>
          </a:p>
          <a:p>
            <a:pPr defTabSz="896464">
              <a:defRPr/>
            </a:pPr>
            <a:endParaRPr lang="en-US" sz="320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defTabSz="896464">
              <a:defRPr/>
            </a:pPr>
            <a:r>
              <a:rPr lang="en-US" sz="3200" dirty="0">
                <a:solidFill>
                  <a:srgbClr val="404040"/>
                </a:solidFill>
                <a:latin typeface="Microsoft JhengHei" pitchFamily="18" charset="0"/>
              </a:rPr>
              <a:t>We must succeed,so others can achieve their dreams!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2B9B25D9-5D00-1F48-B4AA-21062FC88FFB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36</a:t>
            </a:fld>
            <a:endParaRPr kumimoji="1"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webintravel.com/wp-content/uploads/2015/05/iStock_000036210854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18600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091239" y="2683775"/>
            <a:ext cx="4576763" cy="1522203"/>
            <a:chOff x="533400" y="2038350"/>
            <a:chExt cx="3890963" cy="1522203"/>
          </a:xfrm>
        </p:grpSpPr>
        <p:sp>
          <p:nvSpPr>
            <p:cNvPr id="4" name="TextBox 3"/>
            <p:cNvSpPr txBox="1"/>
            <p:nvPr/>
          </p:nvSpPr>
          <p:spPr>
            <a:xfrm>
              <a:off x="919163" y="2038350"/>
              <a:ext cx="3505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68790">
                <a:defRPr/>
              </a:pPr>
              <a:r>
                <a:rPr lang="en-US" sz="5400" b="1" cap="all" dirty="0">
                  <a:solidFill>
                    <a:srgbClr val="222A35"/>
                  </a:solidFill>
                  <a:latin typeface="Raleway" pitchFamily="18" charset="0"/>
                </a:rPr>
                <a:t>The sky’s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3400" y="2544890"/>
              <a:ext cx="3890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68790">
                <a:defRPr/>
              </a:pPr>
              <a:r>
                <a:rPr lang="en-US" sz="6000" cap="all" dirty="0">
                  <a:solidFill>
                    <a:srgbClr val="222A35"/>
                  </a:solidFill>
                  <a:latin typeface="Lato Black" pitchFamily="18" charset="0"/>
                </a:rPr>
                <a:t>The limit!</a:t>
              </a: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3295651" y="4103896"/>
            <a:ext cx="7932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137C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There is no limit to the sky</a:t>
            </a:r>
          </a:p>
        </p:txBody>
      </p:sp>
    </p:spTree>
    <p:extLst>
      <p:ext uri="{BB962C8B-B14F-4D97-AF65-F5344CB8AC3E}">
        <p14:creationId xmlns:p14="http://schemas.microsoft.com/office/powerpoint/2010/main" val="2600315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828" y="1665299"/>
            <a:ext cx="8021854" cy="4868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36" y="1372512"/>
            <a:ext cx="8225852" cy="3281201"/>
          </a:xfrm>
          <a:prstGeom prst="rect">
            <a:avLst/>
          </a:prstGeom>
        </p:spPr>
      </p:pic>
      <p:pic>
        <p:nvPicPr>
          <p:cNvPr id="6" name="Picture 5" descr="20120709_HowCommissionsAreEarned_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0" y="2484970"/>
            <a:ext cx="192043" cy="3127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90" y="1783228"/>
            <a:ext cx="5651557" cy="429810"/>
          </a:xfrm>
          <a:prstGeom prst="rect">
            <a:avLst/>
          </a:prstGeom>
        </p:spPr>
      </p:pic>
      <p:pic>
        <p:nvPicPr>
          <p:cNvPr id="10" name="Picture 9" descr="20120709_HowCommissionsAreEarned_5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120" y="2843932"/>
            <a:ext cx="8020090" cy="18106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62" y="2967727"/>
            <a:ext cx="8202988" cy="1682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8600" y="2223359"/>
            <a:ext cx="987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42555"/>
                </a:solidFill>
                <a:latin typeface="Arial" pitchFamily="18" charset="0"/>
              </a:rPr>
              <a:t>1,200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23666" y="2223359"/>
            <a:ext cx="987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42555"/>
                </a:solidFill>
                <a:latin typeface="Arial" pitchFamily="18" charset="0"/>
              </a:rPr>
              <a:t>1,200 </a:t>
            </a:r>
          </a:p>
        </p:txBody>
      </p:sp>
      <p:pic>
        <p:nvPicPr>
          <p:cNvPr id="15" name="Picture 14" descr="20120709_HowCommissionsAreEarned_8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612" y="2267180"/>
            <a:ext cx="2359388" cy="192043"/>
          </a:xfrm>
          <a:prstGeom prst="rect">
            <a:avLst/>
          </a:prstGeom>
        </p:spPr>
      </p:pic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1344612" y="4748903"/>
            <a:ext cx="4675188" cy="2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r" defTabSz="45720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42555"/>
                </a:solidFill>
                <a:latin typeface="Arial" pitchFamily="18" charset="0"/>
              </a:rPr>
              <a:t>1,200 total BV from your left and right = S$375</a:t>
            </a: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6221412" y="4748903"/>
            <a:ext cx="4675188" cy="2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defTabSz="45720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42555"/>
                </a:solidFill>
                <a:latin typeface="Arial" pitchFamily="18" charset="0"/>
              </a:rPr>
              <a:t>1,200 total IBV from your left and right = S$375</a:t>
            </a:r>
          </a:p>
        </p:txBody>
      </p:sp>
      <p:pic>
        <p:nvPicPr>
          <p:cNvPr id="20" name="Picture 19" descr="20120709_HowCommissionsAreEarned_9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612" y="2065612"/>
            <a:ext cx="2359388" cy="1920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38600" y="2014724"/>
            <a:ext cx="987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42555"/>
                </a:solidFill>
                <a:latin typeface="Arial" pitchFamily="18" charset="0"/>
              </a:rPr>
              <a:t>2,400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23666" y="2014724"/>
            <a:ext cx="987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42555"/>
                </a:solidFill>
                <a:latin typeface="Arial" pitchFamily="18" charset="0"/>
              </a:rPr>
              <a:t>2,400 </a:t>
            </a:r>
          </a:p>
        </p:txBody>
      </p:sp>
      <p:pic>
        <p:nvPicPr>
          <p:cNvPr id="23" name="Picture 22" descr="20120709_HowCommissionsAreEarned_9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612" y="1870394"/>
            <a:ext cx="2359388" cy="19204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38600" y="1816100"/>
            <a:ext cx="987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42555"/>
                </a:solidFill>
                <a:latin typeface="Arial" pitchFamily="18" charset="0"/>
              </a:rPr>
              <a:t>3,600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23666" y="1816100"/>
            <a:ext cx="987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42555"/>
                </a:solidFill>
                <a:latin typeface="Arial" pitchFamily="18" charset="0"/>
              </a:rPr>
              <a:t>3,600 </a:t>
            </a:r>
          </a:p>
        </p:txBody>
      </p:sp>
      <p:pic>
        <p:nvPicPr>
          <p:cNvPr id="26" name="Picture 25" descr="20120709_HowCommissionsAreEarned_9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612" y="1678351"/>
            <a:ext cx="2359388" cy="19204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038600" y="1633549"/>
            <a:ext cx="987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42555"/>
                </a:solidFill>
                <a:latin typeface="Arial" pitchFamily="18" charset="0"/>
              </a:rPr>
              <a:t>5,000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23666" y="1633549"/>
            <a:ext cx="987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42555"/>
                </a:solidFill>
                <a:latin typeface="Arial" pitchFamily="18" charset="0"/>
              </a:rPr>
              <a:t>5,000 </a:t>
            </a: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1344612" y="5035551"/>
            <a:ext cx="4675188" cy="2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r" defTabSz="45720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42555"/>
                </a:solidFill>
                <a:latin typeface="Arial" pitchFamily="18" charset="0"/>
              </a:rPr>
              <a:t>2,400 total BV from your left and right = S$375</a:t>
            </a: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6221412" y="5035551"/>
            <a:ext cx="4675188" cy="2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defTabSz="45720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42555"/>
                </a:solidFill>
                <a:latin typeface="Arial" pitchFamily="18" charset="0"/>
              </a:rPr>
              <a:t>2,400 total IBV from your left and right = S$375</a:t>
            </a: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1344612" y="5332862"/>
            <a:ext cx="4675188" cy="2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r" defTabSz="45720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42555"/>
                </a:solidFill>
                <a:latin typeface="Arial" pitchFamily="18" charset="0"/>
              </a:rPr>
              <a:t>3,600 total BV from your left and right = S$375</a:t>
            </a: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6221412" y="5332862"/>
            <a:ext cx="4675188" cy="2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defTabSz="45720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42555"/>
                </a:solidFill>
                <a:latin typeface="Arial" pitchFamily="18" charset="0"/>
              </a:rPr>
              <a:t>3,600 total IBV from your left and right = S$375</a:t>
            </a:r>
          </a:p>
        </p:txBody>
      </p:sp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1344612" y="5622685"/>
            <a:ext cx="4675188" cy="2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r" defTabSz="45720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42555"/>
                </a:solidFill>
                <a:latin typeface="Arial" pitchFamily="18" charset="0"/>
              </a:rPr>
              <a:t>5,000 total BV from your left and right = S$750</a:t>
            </a: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6221412" y="5622685"/>
            <a:ext cx="4675188" cy="2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defTabSz="457200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042555"/>
                </a:solidFill>
                <a:latin typeface="Arial" pitchFamily="18" charset="0"/>
              </a:rPr>
              <a:t>5,000 total IBV from your left and right = S$750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907025" y="838201"/>
            <a:ext cx="824027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  <a:defRPr/>
            </a:pPr>
            <a:r>
              <a:rPr lang="en-US" b="1" dirty="0">
                <a:solidFill>
                  <a:srgbClr val="00203F"/>
                </a:solidFill>
                <a:latin typeface="Arial" pitchFamily="18" charset="0"/>
              </a:rPr>
              <a:t>BV &amp; IBV commissions are calculated weekly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49" y="210312"/>
            <a:ext cx="8385467" cy="681262"/>
          </a:xfrm>
          <a:prstGeom prst="rect">
            <a:avLst/>
          </a:prstGeom>
        </p:spPr>
      </p:pic>
      <p:pic>
        <p:nvPicPr>
          <p:cNvPr id="12" name="Picture 11" descr="20120709_HowCommissionsAreEarned_7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31" y="2265464"/>
            <a:ext cx="1763969" cy="19394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79" y="2320791"/>
            <a:ext cx="1655230" cy="16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58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20709_EarnMoreIncome2Revis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25" y="2666431"/>
            <a:ext cx="5756436" cy="7269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88" y="1319471"/>
            <a:ext cx="2622115" cy="1296160"/>
          </a:xfrm>
          <a:prstGeom prst="rect">
            <a:avLst/>
          </a:prstGeom>
        </p:spPr>
      </p:pic>
      <p:pic>
        <p:nvPicPr>
          <p:cNvPr id="25" name="Picture 24" descr="20120709_MasterUnFranchiseOwner7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16" y="1651001"/>
            <a:ext cx="192043" cy="3749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843437"/>
            <a:ext cx="896202" cy="4272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300" y="5443233"/>
            <a:ext cx="896202" cy="427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72" y="1358678"/>
            <a:ext cx="9045292" cy="3895539"/>
          </a:xfrm>
          <a:prstGeom prst="rect">
            <a:avLst/>
          </a:prstGeom>
        </p:spPr>
      </p:pic>
      <p:pic>
        <p:nvPicPr>
          <p:cNvPr id="10" name="Picture 9" descr="20120709_EarnMoreIncome2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076" y="1659557"/>
            <a:ext cx="1774113" cy="786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23" y="4642139"/>
            <a:ext cx="804752" cy="610345"/>
          </a:xfrm>
          <a:prstGeom prst="rect">
            <a:avLst/>
          </a:prstGeom>
        </p:spPr>
      </p:pic>
      <p:pic>
        <p:nvPicPr>
          <p:cNvPr id="13" name="Picture 12" descr="20120709_EarnMoreIncome5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5256841"/>
            <a:ext cx="1755824" cy="594419"/>
          </a:xfrm>
          <a:prstGeom prst="rect">
            <a:avLst/>
          </a:prstGeom>
        </p:spPr>
      </p:pic>
      <p:pic>
        <p:nvPicPr>
          <p:cNvPr id="4" name="Picture 3" descr="20120709_EarnMoreIncome11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990" y="2836786"/>
            <a:ext cx="1984347" cy="1796886"/>
          </a:xfrm>
          <a:prstGeom prst="rect">
            <a:avLst/>
          </a:prstGeom>
        </p:spPr>
      </p:pic>
      <p:pic>
        <p:nvPicPr>
          <p:cNvPr id="5" name="Picture 4" descr="20120709_EarnMoreIncome12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504" y="2832214"/>
            <a:ext cx="1970630" cy="18014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5" y="1665684"/>
            <a:ext cx="2377678" cy="41792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58" y="4275290"/>
            <a:ext cx="1310742" cy="1310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0" y="5260567"/>
            <a:ext cx="813896" cy="594419"/>
          </a:xfrm>
          <a:prstGeom prst="rect">
            <a:avLst/>
          </a:prstGeom>
        </p:spPr>
      </p:pic>
      <p:pic>
        <p:nvPicPr>
          <p:cNvPr id="18" name="Picture 17" descr="20120709_EarnMoreIncome8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5864282"/>
            <a:ext cx="1755824" cy="594419"/>
          </a:xfrm>
          <a:prstGeom prst="rect">
            <a:avLst/>
          </a:prstGeom>
        </p:spPr>
      </p:pic>
      <p:pic>
        <p:nvPicPr>
          <p:cNvPr id="19" name="Picture 18" descr="20120709_EarnMoreIncome9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86" y="1656382"/>
            <a:ext cx="2807489" cy="47919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89590"/>
            <a:ext cx="1310742" cy="13107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43" y="2300852"/>
            <a:ext cx="1310742" cy="13107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49" y="210312"/>
            <a:ext cx="8385467" cy="68126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81624" y="838200"/>
            <a:ext cx="8913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rgbClr val="042555"/>
                </a:solidFill>
                <a:latin typeface="Arial" pitchFamily="18" charset="0"/>
              </a:rPr>
              <a:t>Open additional Business Development Centers to increase your commissions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80370" y="5215464"/>
            <a:ext cx="609600" cy="20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90000"/>
              </a:lnSpc>
              <a:defRPr/>
            </a:pPr>
            <a:r>
              <a:rPr lang="en-US" sz="800" b="1" dirty="0">
                <a:solidFill>
                  <a:srgbClr val="042555"/>
                </a:solidFill>
                <a:latin typeface="Arial" pitchFamily="18" charset="0"/>
              </a:rPr>
              <a:t>200 BV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44073" y="5828199"/>
            <a:ext cx="585788" cy="20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  <a:defRPr/>
            </a:pPr>
            <a:r>
              <a:rPr lang="en-US" sz="800" b="1" dirty="0">
                <a:solidFill>
                  <a:srgbClr val="042555"/>
                </a:solidFill>
                <a:latin typeface="Arial" pitchFamily="18" charset="0"/>
              </a:rPr>
              <a:t>200 BV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16" y="2300852"/>
            <a:ext cx="1310742" cy="13107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300852"/>
            <a:ext cx="1310742" cy="131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42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1340" y="455873"/>
            <a:ext cx="8928992" cy="1143000"/>
          </a:xfrm>
        </p:spPr>
        <p:txBody>
          <a:bodyPr/>
          <a:lstStyle/>
          <a:p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BV+BV=residual income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1BA18D-FDBA-485B-BBBB-C5312EDE1EF3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 bwMode="auto">
          <a:xfrm>
            <a:off x="4228660" y="744426"/>
            <a:ext cx="360040" cy="864096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2006382" y="1948835"/>
            <a:ext cx="8892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FF00"/>
                </a:solidFill>
                <a:latin typeface="Arial" pitchFamily="18" charset="0"/>
              </a:rPr>
              <a:t>Leader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Arial" pitchFamily="18" charset="0"/>
              </a:rPr>
              <a:t>+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Arial" pitchFamily="18" charset="0"/>
              </a:rPr>
              <a:t>Leader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Arial" pitchFamily="18" charset="0"/>
              </a:rPr>
              <a:t>= </a:t>
            </a:r>
            <a:r>
              <a:rPr lang="en-US" sz="5400" b="1" dirty="0">
                <a:solidFill>
                  <a:srgbClr val="FFFF00"/>
                </a:solidFill>
              </a:rPr>
              <a:t>Residual                 </a:t>
            </a:r>
          </a:p>
          <a:p>
            <a:pPr>
              <a:defRPr/>
            </a:pPr>
            <a:r>
              <a:rPr lang="en-US" sz="5400" b="1" dirty="0">
                <a:solidFill>
                  <a:srgbClr val="FFFF00"/>
                </a:solidFill>
              </a:rPr>
              <a:t>                                  Income</a:t>
            </a:r>
            <a:r>
              <a:rPr lang="x-none" sz="5400" dirty="0">
                <a:solidFill>
                  <a:prstClr val="white"/>
                </a:solidFill>
              </a:rPr>
              <a:t/>
            </a:r>
            <a:br>
              <a:rPr lang="x-none" sz="5400" dirty="0">
                <a:solidFill>
                  <a:prstClr val="white"/>
                </a:solidFill>
              </a:rPr>
            </a:br>
            <a:endParaRPr lang="x-none" sz="5400" dirty="0">
              <a:solidFill>
                <a:prstClr val="white"/>
              </a:solidFill>
            </a:endParaRPr>
          </a:p>
        </p:txBody>
      </p:sp>
      <p:pic>
        <p:nvPicPr>
          <p:cNvPr id="7170" name="Picture 2" descr="E:\loveit\Pictures\5057966_203047619704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015" y="3172908"/>
            <a:ext cx="2636912" cy="26369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7611474" y="4039865"/>
            <a:ext cx="2525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freedom</a:t>
            </a:r>
          </a:p>
        </p:txBody>
      </p:sp>
      <p:sp>
        <p:nvSpPr>
          <p:cNvPr id="7" name="矩形 6"/>
          <p:cNvSpPr/>
          <p:nvPr/>
        </p:nvSpPr>
        <p:spPr>
          <a:xfrm>
            <a:off x="2207125" y="4137422"/>
            <a:ext cx="20072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 </a:t>
            </a:r>
          </a:p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freedom</a:t>
            </a:r>
          </a:p>
        </p:txBody>
      </p:sp>
    </p:spTree>
    <p:extLst>
      <p:ext uri="{BB962C8B-B14F-4D97-AF65-F5344CB8AC3E}">
        <p14:creationId xmlns:p14="http://schemas.microsoft.com/office/powerpoint/2010/main" val="349265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blog.markettaiwan.com.tw/files/2014/04/Huang-21-300x1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593" y="3908375"/>
            <a:ext cx="2509523" cy="1664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easymama.cn/wp-content/uploads/2014/04/%E8%87%AA%E4%BF%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463" y="512731"/>
            <a:ext cx="1920240" cy="1623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og.markettaiwan.com.tw/files/2014/04/D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11" y="3882143"/>
            <a:ext cx="2544573" cy="1690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09694" y="429595"/>
            <a:ext cx="2904284" cy="1510179"/>
          </a:xfrm>
        </p:spPr>
        <p:txBody>
          <a:bodyPr/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golden triangle</a:t>
            </a:r>
          </a:p>
        </p:txBody>
      </p:sp>
      <p:sp>
        <p:nvSpPr>
          <p:cNvPr id="4" name="等腰三角形 3"/>
          <p:cNvSpPr/>
          <p:nvPr/>
        </p:nvSpPr>
        <p:spPr>
          <a:xfrm>
            <a:off x="3661837" y="1752220"/>
            <a:ext cx="4271953" cy="2975365"/>
          </a:xfrm>
          <a:prstGeom prst="triangle">
            <a:avLst/>
          </a:prstGeom>
          <a:noFill/>
          <a:ln w="107950">
            <a:gradFill>
              <a:gsLst>
                <a:gs pos="58682">
                  <a:srgbClr val="0070C0"/>
                </a:gs>
                <a:gs pos="0">
                  <a:srgbClr val="FFFF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TW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9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9944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968618" y="402673"/>
            <a:ext cx="65099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1.Are you a leader?</a:t>
            </a:r>
          </a:p>
          <a:p>
            <a:pPr>
              <a:lnSpc>
                <a:spcPct val="200000"/>
              </a:lnSpc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2.Do you have a system?</a:t>
            </a:r>
          </a:p>
        </p:txBody>
      </p:sp>
    </p:spTree>
    <p:extLst>
      <p:ext uri="{BB962C8B-B14F-4D97-AF65-F5344CB8AC3E}">
        <p14:creationId xmlns:p14="http://schemas.microsoft.com/office/powerpoint/2010/main" val="339982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4" b="5110"/>
          <a:stretch/>
        </p:blipFill>
        <p:spPr>
          <a:xfrm>
            <a:off x="1526286" y="1714500"/>
            <a:ext cx="9141714" cy="51435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874600" y="183038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Leadership=Lead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18" charset="0"/>
              </a:rPr>
              <a:t>Leadership=Educate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1BA18D-FDBA-485B-BBBB-C5312EDE1EF3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592119" y="252549"/>
            <a:ext cx="25979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Leader</a:t>
            </a:r>
          </a:p>
        </p:txBody>
      </p:sp>
    </p:spTree>
    <p:extLst>
      <p:ext uri="{BB962C8B-B14F-4D97-AF65-F5344CB8AC3E}">
        <p14:creationId xmlns:p14="http://schemas.microsoft.com/office/powerpoint/2010/main" val="323904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alpha val="72000"/>
          </a:schemeClr>
        </a:solidFill>
        <a:ln>
          <a:noFill/>
        </a:ln>
      </a:spPr>
      <a:bodyPr rtlCol="0" anchor="ctr"/>
      <a:lstStyle>
        <a:defPPr algn="ctr">
          <a:defRPr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4_Office Theme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792</Words>
  <Application>Microsoft Office PowerPoint</Application>
  <PresentationFormat>Widescreen</PresentationFormat>
  <Paragraphs>202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9" baseType="lpstr">
      <vt:lpstr>標楷體</vt:lpstr>
      <vt:lpstr>Helvetica Regular</vt:lpstr>
      <vt:lpstr>Lato Black</vt:lpstr>
      <vt:lpstr>微軟正黑體</vt:lpstr>
      <vt:lpstr>微軟正黑體</vt:lpstr>
      <vt:lpstr>PMingLiU</vt:lpstr>
      <vt:lpstr>PMingLiU</vt:lpstr>
      <vt:lpstr>Raleway</vt:lpstr>
      <vt:lpstr>儷黑 Pro</vt:lpstr>
      <vt:lpstr>Arial</vt:lpstr>
      <vt:lpstr>Arial Black</vt:lpstr>
      <vt:lpstr>Arial Narrow</vt:lpstr>
      <vt:lpstr>Calibri</vt:lpstr>
      <vt:lpstr>Calibri Light</vt:lpstr>
      <vt:lpstr>Garamond</vt:lpstr>
      <vt:lpstr>Symbol</vt:lpstr>
      <vt:lpstr>Wingdings</vt:lpstr>
      <vt:lpstr>地平線</vt:lpstr>
      <vt:lpstr>Office 佈景主題</vt:lpstr>
      <vt:lpstr>NewUBP_Template20120514_Final</vt:lpstr>
      <vt:lpstr>1_地平線</vt:lpstr>
      <vt:lpstr>124_Office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BV+BV=residual income</vt:lpstr>
      <vt:lpstr>golden triangle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procedure (steps) of recruiting?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guarantee of residual income</vt:lpstr>
      <vt:lpstr>The highest return on investment in history</vt:lpstr>
      <vt:lpstr>Power of tickets</vt:lpstr>
      <vt:lpstr>First Convention (2007.04)</vt:lpstr>
      <vt:lpstr>First Convention (2007.4)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Vivian Gan</dc:creator>
  <cp:lastModifiedBy>Vivian Gan</cp:lastModifiedBy>
  <cp:revision>1</cp:revision>
  <dcterms:created xsi:type="dcterms:W3CDTF">2017-04-24T09:39:30Z</dcterms:created>
  <dcterms:modified xsi:type="dcterms:W3CDTF">2017-04-24T09:39:46Z</dcterms:modified>
</cp:coreProperties>
</file>